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6"/>
  </p:sldMasterIdLst>
  <p:notesMasterIdLst>
    <p:notesMasterId r:id="rId21"/>
  </p:notesMasterIdLst>
  <p:handoutMasterIdLst>
    <p:handoutMasterId r:id="rId22"/>
  </p:handoutMasterIdLst>
  <p:sldIdLst>
    <p:sldId id="317" r:id="rId7"/>
    <p:sldId id="335" r:id="rId8"/>
    <p:sldId id="363" r:id="rId9"/>
    <p:sldId id="352" r:id="rId10"/>
    <p:sldId id="353" r:id="rId11"/>
    <p:sldId id="354" r:id="rId12"/>
    <p:sldId id="355" r:id="rId13"/>
    <p:sldId id="356" r:id="rId14"/>
    <p:sldId id="357" r:id="rId15"/>
    <p:sldId id="358" r:id="rId16"/>
    <p:sldId id="359" r:id="rId17"/>
    <p:sldId id="360" r:id="rId18"/>
    <p:sldId id="361" r:id="rId19"/>
    <p:sldId id="362" r:id="rId20"/>
  </p:sldIdLst>
  <p:sldSz cx="9144000" cy="5143500" type="screen16x9"/>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5" userDrawn="1">
          <p15:clr>
            <a:srgbClr val="A4A3A4"/>
          </p15:clr>
        </p15:guide>
        <p15:guide id="2" orient="horz" pos="2944" userDrawn="1">
          <p15:clr>
            <a:srgbClr val="A4A3A4"/>
          </p15:clr>
        </p15:guide>
        <p15:guide id="3" pos="453" userDrawn="1">
          <p15:clr>
            <a:srgbClr val="A4A3A4"/>
          </p15:clr>
        </p15:guide>
        <p15:guide id="4" pos="5307"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ECKE Stijn, ELS/SAE" initials="BSE" lastIdx="8" clrIdx="0">
    <p:extLst>
      <p:ext uri="{19B8F6BF-5375-455C-9EA6-DF929625EA0E}">
        <p15:presenceInfo xmlns:p15="http://schemas.microsoft.com/office/powerpoint/2012/main" userId="S-1-5-21-2146598497-832928401-1254845835-54017" providerId="AD"/>
      </p:ext>
    </p:extLst>
  </p:cmAuthor>
  <p:cmAuthor id="2" name="LANE Marguerita, ELS/SAE" initials="LME" lastIdx="1" clrIdx="1">
    <p:extLst>
      <p:ext uri="{19B8F6BF-5375-455C-9EA6-DF929625EA0E}">
        <p15:presenceInfo xmlns:p15="http://schemas.microsoft.com/office/powerpoint/2012/main" userId="S-1-5-21-2146598497-832928401-1254845835-1897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DE2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84398" autoAdjust="0"/>
  </p:normalViewPr>
  <p:slideViewPr>
    <p:cSldViewPr snapToGrid="0" snapToObjects="1">
      <p:cViewPr varScale="1">
        <p:scale>
          <a:sx n="98" d="100"/>
          <a:sy n="98" d="100"/>
        </p:scale>
        <p:origin x="931" y="72"/>
      </p:cViewPr>
      <p:guideLst>
        <p:guide orient="horz" pos="1055"/>
        <p:guide orient="horz" pos="2944"/>
        <p:guide pos="453"/>
        <p:guide pos="53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3990" y="90"/>
      </p:cViewPr>
      <p:guideLst>
        <p:guide orient="horz" pos="3132"/>
        <p:guide pos="2144"/>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9099" cy="497205"/>
          </a:xfrm>
          <a:prstGeom prst="rect">
            <a:avLst/>
          </a:prstGeom>
        </p:spPr>
        <p:txBody>
          <a:bodyPr vert="horz" lIns="91430" tIns="45715" rIns="91430" bIns="45715" rtlCol="0"/>
          <a:lstStyle>
            <a:lvl1pPr algn="l">
              <a:defRPr sz="1200"/>
            </a:lvl1pPr>
          </a:lstStyle>
          <a:p>
            <a:endParaRPr lang="de-AT"/>
          </a:p>
        </p:txBody>
      </p:sp>
      <p:sp>
        <p:nvSpPr>
          <p:cNvPr id="3" name="Datumsplatzhalter 2"/>
          <p:cNvSpPr>
            <a:spLocks noGrp="1"/>
          </p:cNvSpPr>
          <p:nvPr>
            <p:ph type="dt" sz="quarter" idx="1"/>
          </p:nvPr>
        </p:nvSpPr>
        <p:spPr>
          <a:xfrm>
            <a:off x="3856515" y="9446895"/>
            <a:ext cx="2949099" cy="497205"/>
          </a:xfrm>
          <a:prstGeom prst="rect">
            <a:avLst/>
          </a:prstGeom>
        </p:spPr>
        <p:txBody>
          <a:bodyPr vert="horz" lIns="91430" tIns="45715" rIns="91430" bIns="45715" rtlCol="0" anchor="b" anchorCtr="0"/>
          <a:lstStyle>
            <a:lvl1pPr algn="r">
              <a:defRPr sz="1200"/>
            </a:lvl1pPr>
          </a:lstStyle>
          <a:p>
            <a:fld id="{A4F87B00-D7D7-4E73-88E5-5DF5797B2681}" type="datetimeFigureOut">
              <a:rPr lang="de-AT" smtClean="0"/>
              <a:t>19.04.2019</a:t>
            </a:fld>
            <a:endParaRPr lang="de-AT" dirty="0"/>
          </a:p>
        </p:txBody>
      </p:sp>
      <p:sp>
        <p:nvSpPr>
          <p:cNvPr id="4" name="Fußzeilenplatzhalter 3"/>
          <p:cNvSpPr>
            <a:spLocks noGrp="1"/>
          </p:cNvSpPr>
          <p:nvPr>
            <p:ph type="ftr" sz="quarter" idx="2"/>
          </p:nvPr>
        </p:nvSpPr>
        <p:spPr>
          <a:xfrm>
            <a:off x="1" y="9445169"/>
            <a:ext cx="2949099" cy="497205"/>
          </a:xfrm>
          <a:prstGeom prst="rect">
            <a:avLst/>
          </a:prstGeom>
        </p:spPr>
        <p:txBody>
          <a:bodyPr vert="horz" lIns="91430" tIns="45715" rIns="91430" bIns="45715" rtlCol="0" anchor="b"/>
          <a:lstStyle>
            <a:lvl1pPr algn="l">
              <a:defRPr sz="1200"/>
            </a:lvl1pPr>
          </a:lstStyle>
          <a:p>
            <a:endParaRPr lang="de-AT" dirty="0"/>
          </a:p>
        </p:txBody>
      </p:sp>
      <p:sp>
        <p:nvSpPr>
          <p:cNvPr id="6" name="Foliennummernplatzhalter 5"/>
          <p:cNvSpPr>
            <a:spLocks noGrp="1"/>
          </p:cNvSpPr>
          <p:nvPr>
            <p:ph type="sldNum" sz="quarter" idx="3"/>
          </p:nvPr>
        </p:nvSpPr>
        <p:spPr>
          <a:xfrm>
            <a:off x="2949100" y="9445169"/>
            <a:ext cx="905840" cy="497205"/>
          </a:xfrm>
          <a:prstGeom prst="rect">
            <a:avLst/>
          </a:prstGeom>
        </p:spPr>
        <p:txBody>
          <a:bodyPr vert="horz" lIns="91430" tIns="45715" rIns="91430" bIns="45715" rtlCol="0" anchor="b"/>
          <a:lstStyle>
            <a:lvl1pPr algn="r">
              <a:defRPr sz="1200"/>
            </a:lvl1pPr>
          </a:lstStyle>
          <a:p>
            <a:pPr algn="ctr"/>
            <a:fld id="{1BCACBB0-6C6B-4B3E-B6E6-54B62284C21B}" type="slidenum">
              <a:rPr lang="de-AT" smtClean="0"/>
              <a:pPr algn="ctr"/>
              <a:t>‹#›</a:t>
            </a:fld>
            <a:endParaRPr lang="de-AT" dirty="0"/>
          </a:p>
        </p:txBody>
      </p:sp>
      <p:pic>
        <p:nvPicPr>
          <p:cNvPr id="7" name="Picture 1" descr="eu2018.a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82283" y="198386"/>
            <a:ext cx="834821" cy="6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347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9099" cy="497205"/>
          </a:xfrm>
          <a:prstGeom prst="rect">
            <a:avLst/>
          </a:prstGeom>
        </p:spPr>
        <p:txBody>
          <a:bodyPr vert="horz" lIns="91430" tIns="45715" rIns="91430" bIns="45715" rtlCol="0"/>
          <a:lstStyle>
            <a:lvl1pPr algn="l">
              <a:defRPr sz="1200"/>
            </a:lvl1pPr>
          </a:lstStyle>
          <a:p>
            <a:endParaRPr lang="de-AT"/>
          </a:p>
        </p:txBody>
      </p:sp>
      <p:sp>
        <p:nvSpPr>
          <p:cNvPr id="3" name="Datumsplatzhalter 2"/>
          <p:cNvSpPr>
            <a:spLocks noGrp="1"/>
          </p:cNvSpPr>
          <p:nvPr>
            <p:ph type="dt" idx="1"/>
          </p:nvPr>
        </p:nvSpPr>
        <p:spPr>
          <a:xfrm>
            <a:off x="3856515" y="9445168"/>
            <a:ext cx="2949099" cy="497205"/>
          </a:xfrm>
          <a:prstGeom prst="rect">
            <a:avLst/>
          </a:prstGeom>
        </p:spPr>
        <p:txBody>
          <a:bodyPr vert="horz" lIns="91430" tIns="45715" rIns="91430" bIns="45715" rtlCol="0" anchor="b" anchorCtr="0"/>
          <a:lstStyle>
            <a:lvl1pPr algn="r">
              <a:defRPr sz="1200"/>
            </a:lvl1pPr>
          </a:lstStyle>
          <a:p>
            <a:fld id="{64F923B6-97FF-4AF0-A17D-1758840DBBE2}" type="datetimeFigureOut">
              <a:rPr lang="de-AT" smtClean="0"/>
              <a:t>19.04.2019</a:t>
            </a:fld>
            <a:endParaRPr lang="de-AT"/>
          </a:p>
        </p:txBody>
      </p:sp>
      <p:sp>
        <p:nvSpPr>
          <p:cNvPr id="4" name="Folienbildplatzhalter 3"/>
          <p:cNvSpPr>
            <a:spLocks noGrp="1" noRot="1" noChangeAspect="1"/>
          </p:cNvSpPr>
          <p:nvPr>
            <p:ph type="sldImg" idx="2"/>
          </p:nvPr>
        </p:nvSpPr>
        <p:spPr>
          <a:xfrm>
            <a:off x="-320675" y="676275"/>
            <a:ext cx="7446963" cy="4189413"/>
          </a:xfrm>
          <a:prstGeom prst="rect">
            <a:avLst/>
          </a:prstGeom>
          <a:noFill/>
          <a:ln w="12700">
            <a:solidFill>
              <a:prstClr val="black"/>
            </a:solidFill>
          </a:ln>
        </p:spPr>
        <p:txBody>
          <a:bodyPr vert="horz" lIns="91430" tIns="45715" rIns="91430" bIns="45715" rtlCol="0" anchor="ctr"/>
          <a:lstStyle/>
          <a:p>
            <a:endParaRPr lang="de-AT"/>
          </a:p>
        </p:txBody>
      </p:sp>
      <p:sp>
        <p:nvSpPr>
          <p:cNvPr id="5" name="Notizenplatzhalter 4"/>
          <p:cNvSpPr>
            <a:spLocks noGrp="1"/>
          </p:cNvSpPr>
          <p:nvPr>
            <p:ph type="body" sz="quarter" idx="3"/>
          </p:nvPr>
        </p:nvSpPr>
        <p:spPr>
          <a:xfrm>
            <a:off x="855892" y="4972051"/>
            <a:ext cx="5096296" cy="4226243"/>
          </a:xfrm>
          <a:prstGeom prst="rect">
            <a:avLst/>
          </a:prstGeom>
        </p:spPr>
        <p:txBody>
          <a:bodyPr vert="horz" lIns="91430" tIns="45715" rIns="91430" bIns="45715"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6" name="Fußzeilenplatzhalter 5"/>
          <p:cNvSpPr>
            <a:spLocks noGrp="1"/>
          </p:cNvSpPr>
          <p:nvPr>
            <p:ph type="ftr" sz="quarter" idx="4"/>
          </p:nvPr>
        </p:nvSpPr>
        <p:spPr>
          <a:xfrm>
            <a:off x="1" y="9445169"/>
            <a:ext cx="2949099" cy="497205"/>
          </a:xfrm>
          <a:prstGeom prst="rect">
            <a:avLst/>
          </a:prstGeom>
        </p:spPr>
        <p:txBody>
          <a:bodyPr vert="horz" lIns="91430" tIns="45715" rIns="91430" bIns="45715" rtlCol="0" anchor="b"/>
          <a:lstStyle>
            <a:lvl1pPr algn="l">
              <a:defRPr sz="1200"/>
            </a:lvl1pPr>
          </a:lstStyle>
          <a:p>
            <a:endParaRPr lang="de-AT"/>
          </a:p>
        </p:txBody>
      </p:sp>
      <p:sp>
        <p:nvSpPr>
          <p:cNvPr id="7" name="Foliennummernplatzhalter 6"/>
          <p:cNvSpPr>
            <a:spLocks noGrp="1"/>
          </p:cNvSpPr>
          <p:nvPr>
            <p:ph type="sldNum" sz="quarter" idx="5"/>
          </p:nvPr>
        </p:nvSpPr>
        <p:spPr>
          <a:xfrm>
            <a:off x="2949100" y="9445168"/>
            <a:ext cx="905840" cy="498932"/>
          </a:xfrm>
          <a:prstGeom prst="rect">
            <a:avLst/>
          </a:prstGeom>
        </p:spPr>
        <p:txBody>
          <a:bodyPr vert="horz" lIns="91430" tIns="45715" rIns="91430" bIns="45715" rtlCol="0" anchor="b"/>
          <a:lstStyle>
            <a:lvl1pPr algn="ctr">
              <a:defRPr sz="1200"/>
            </a:lvl1pPr>
          </a:lstStyle>
          <a:p>
            <a:fld id="{F0A5DA3B-92D6-4D4B-9895-D15CB563B5E4}" type="slidenum">
              <a:rPr lang="de-AT" smtClean="0"/>
              <a:pPr/>
              <a:t>‹#›</a:t>
            </a:fld>
            <a:endParaRPr lang="de-AT"/>
          </a:p>
        </p:txBody>
      </p:sp>
    </p:spTree>
    <p:extLst>
      <p:ext uri="{BB962C8B-B14F-4D97-AF65-F5344CB8AC3E}">
        <p14:creationId xmlns:p14="http://schemas.microsoft.com/office/powerpoint/2010/main" val="1136113356"/>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200"/>
      </a:spcBef>
      <a:defRPr sz="1200" kern="1200">
        <a:solidFill>
          <a:schemeClr val="tx1"/>
        </a:solidFill>
        <a:latin typeface="+mn-lt"/>
        <a:ea typeface="+mn-ea"/>
        <a:cs typeface="+mn-cs"/>
      </a:defRPr>
    </a:lvl1pPr>
    <a:lvl2pPr marL="396000" indent="-171450" algn="l" defTabSz="914400" rtl="0" eaLnBrk="1" latinLnBrk="0" hangingPunct="1">
      <a:spcBef>
        <a:spcPts val="200"/>
      </a:spcBef>
      <a:buFont typeface="Arial" pitchFamily="34" charset="0"/>
      <a:buChar char="•"/>
      <a:defRPr sz="1200" kern="1200">
        <a:solidFill>
          <a:schemeClr val="tx1"/>
        </a:solidFill>
        <a:latin typeface="+mn-lt"/>
        <a:ea typeface="+mn-ea"/>
        <a:cs typeface="+mn-cs"/>
      </a:defRPr>
    </a:lvl2pPr>
    <a:lvl3pPr marL="792000" indent="-171450" algn="l" defTabSz="914400" rtl="0" eaLnBrk="1" latinLnBrk="0" hangingPunct="1">
      <a:spcBef>
        <a:spcPts val="200"/>
      </a:spcBef>
      <a:buFont typeface="Courier New" pitchFamily="49" charset="0"/>
      <a:buChar char="o"/>
      <a:defRPr sz="1200" kern="1200">
        <a:solidFill>
          <a:schemeClr val="tx1"/>
        </a:solidFill>
        <a:latin typeface="+mn-lt"/>
        <a:ea typeface="+mn-ea"/>
        <a:cs typeface="+mn-cs"/>
      </a:defRPr>
    </a:lvl3pPr>
    <a:lvl4pPr marL="1188000" indent="-171450" algn="l" defTabSz="914400" rtl="0" eaLnBrk="1" latinLnBrk="0" hangingPunct="1">
      <a:spcBef>
        <a:spcPts val="200"/>
      </a:spcBef>
      <a:buFont typeface="Wingdings" pitchFamily="2" charset="2"/>
      <a:buChar char="§"/>
      <a:defRPr sz="1200" kern="1200">
        <a:solidFill>
          <a:schemeClr val="tx1"/>
        </a:solidFill>
        <a:latin typeface="+mn-lt"/>
        <a:ea typeface="+mn-ea"/>
        <a:cs typeface="+mn-cs"/>
      </a:defRPr>
    </a:lvl4pPr>
    <a:lvl5pPr marL="1584000" indent="-171450" algn="l" defTabSz="914400" rtl="0" eaLnBrk="1" latinLnBrk="0" hangingPunct="1">
      <a:spcBef>
        <a:spcPts val="200"/>
      </a:spcBef>
      <a:buFont typeface="Symbol" pitchFamily="18"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76275"/>
            <a:ext cx="7446963" cy="4189413"/>
          </a:xfrm>
        </p:spPr>
      </p:sp>
      <p:sp>
        <p:nvSpPr>
          <p:cNvPr id="3" name="Notes Placeholder 2"/>
          <p:cNvSpPr>
            <a:spLocks noGrp="1"/>
          </p:cNvSpPr>
          <p:nvPr>
            <p:ph type="body" idx="1"/>
          </p:nvPr>
        </p:nvSpPr>
        <p:spPr/>
        <p:txBody>
          <a:bodyPr/>
          <a:lstStyle/>
          <a:p>
            <a:r>
              <a:rPr lang="en-GB" dirty="0"/>
              <a:t>Last summer, the OECD and European Commission carried out a survey to capture up-to-date evidence on recent and emerging public policy responses to new forms of work. It was distributed among Ministries of Labour in OECD, EU and G20 countries and a small number of other countries. </a:t>
            </a:r>
          </a:p>
          <a:p>
            <a:endParaRPr lang="en-GB" baseline="0" dirty="0"/>
          </a:p>
          <a:p>
            <a:r>
              <a:rPr lang="en-GB" dirty="0"/>
              <a:t>Responses from 44 countries were received, covering all OECD countries, all EU member states and most G20 countrie</a:t>
            </a:r>
            <a:r>
              <a:rPr lang="en-GB" dirty="0" smtClean="0"/>
              <a:t>s (not Brazil, China, India, Indonesia, South Africa)</a:t>
            </a:r>
            <a:endParaRPr lang="en-GB" dirty="0"/>
          </a:p>
          <a:p>
            <a:endParaRPr lang="en-GB" dirty="0"/>
          </a:p>
          <a:p>
            <a:r>
              <a:rPr lang="en-GB" dirty="0"/>
              <a:t>The survey shows that many countries are reflecting on whether existing policies and institutions are capable of addressing the current (and future) challenges of a rapidly changing world of work. Here, I’ll:</a:t>
            </a:r>
          </a:p>
          <a:p>
            <a:endParaRPr lang="en-GB" dirty="0"/>
          </a:p>
          <a:p>
            <a:pPr marL="285719" indent="-285719">
              <a:buAutoNum type="romanLcParenBoth"/>
            </a:pPr>
            <a:r>
              <a:rPr lang="en-GB" dirty="0"/>
              <a:t>describe the perceived challenges and opportunities associated with new forms of work; </a:t>
            </a:r>
          </a:p>
          <a:p>
            <a:pPr marL="285719" indent="-285719">
              <a:buAutoNum type="romanLcParenBoth"/>
            </a:pPr>
            <a:r>
              <a:rPr lang="en-GB" dirty="0"/>
              <a:t>present some policy directions to guide policymakers;</a:t>
            </a:r>
          </a:p>
          <a:p>
            <a:pPr marL="285719" indent="-285719">
              <a:buAutoNum type="romanLcParenBoth"/>
            </a:pPr>
            <a:r>
              <a:rPr lang="en-GB" dirty="0"/>
              <a:t>provide some policy examples reported in the survey by G20 countries </a:t>
            </a:r>
          </a:p>
          <a:p>
            <a:r>
              <a:rPr lang="en-GB" dirty="0"/>
              <a:t>(note that many of the policy examples are too recent to have been formally evaluated – therefore too early to talk about best practices).</a:t>
            </a:r>
            <a:endParaRPr lang="en-GB" sz="1400" dirty="0"/>
          </a:p>
        </p:txBody>
      </p:sp>
      <p:sp>
        <p:nvSpPr>
          <p:cNvPr id="4" name="Slide Number Placeholder 3"/>
          <p:cNvSpPr>
            <a:spLocks noGrp="1"/>
          </p:cNvSpPr>
          <p:nvPr>
            <p:ph type="sldNum" sz="quarter" idx="10"/>
          </p:nvPr>
        </p:nvSpPr>
        <p:spPr/>
        <p:txBody>
          <a:bodyPr/>
          <a:lstStyle/>
          <a:p>
            <a:fld id="{F0A5DA3B-92D6-4D4B-9895-D15CB563B5E4}" type="slidenum">
              <a:rPr lang="de-AT" smtClean="0"/>
              <a:pPr/>
              <a:t>1</a:t>
            </a:fld>
            <a:endParaRPr lang="de-AT"/>
          </a:p>
        </p:txBody>
      </p:sp>
    </p:spTree>
    <p:extLst>
      <p:ext uri="{BB962C8B-B14F-4D97-AF65-F5344CB8AC3E}">
        <p14:creationId xmlns:p14="http://schemas.microsoft.com/office/powerpoint/2010/main" val="2270249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76275"/>
            <a:ext cx="7446963" cy="4189413"/>
          </a:xfrm>
        </p:spPr>
      </p:sp>
      <p:sp>
        <p:nvSpPr>
          <p:cNvPr id="3" name="Notes Placeholder 2"/>
          <p:cNvSpPr>
            <a:spLocks noGrp="1"/>
          </p:cNvSpPr>
          <p:nvPr>
            <p:ph type="body" idx="1"/>
          </p:nvPr>
        </p:nvSpPr>
        <p:spPr>
          <a:xfrm>
            <a:off x="712520" y="4972051"/>
            <a:ext cx="5308271" cy="4226243"/>
          </a:xfrm>
        </p:spPr>
        <p:txBody>
          <a:bodyPr/>
          <a:lstStyle/>
          <a:p>
            <a:r>
              <a:rPr lang="en-GB" dirty="0" smtClean="0">
                <a:latin typeface="+mj-lt"/>
              </a:rPr>
              <a:t>The right to organise and bargain collectively is usually restricted to employees. The self-employed tend to be excluded because of potential conflicts with competition law. Yet some self-employed workers share characteristics (and thus vulnerabilities) with employees, and there is an argument for extending collective bargaining rights to these workers. Moreover, some self-employed workers have little or no bargaining power (so that rates of pay are set unilaterally by their employers/clients) and they cannot easily switch to work for other employers/clients. </a:t>
            </a:r>
          </a:p>
          <a:p>
            <a:endParaRPr lang="en-GB" kern="1200" dirty="0" smtClean="0">
              <a:solidFill>
                <a:schemeClr val="tx1"/>
              </a:solidFill>
              <a:effectLst/>
              <a:latin typeface="+mj-lt"/>
            </a:endParaRPr>
          </a:p>
          <a:p>
            <a:r>
              <a:rPr lang="en-GB" dirty="0" smtClean="0">
                <a:latin typeface="+mj-lt"/>
              </a:rPr>
              <a:t>Not a new development but f</a:t>
            </a:r>
            <a:r>
              <a:rPr lang="en-GB" kern="1200" dirty="0" smtClean="0">
                <a:solidFill>
                  <a:schemeClr val="tx1"/>
                </a:solidFill>
                <a:effectLst/>
                <a:latin typeface="+mj-lt"/>
              </a:rPr>
              <a:t>ederal</a:t>
            </a:r>
            <a:r>
              <a:rPr lang="en-GB" kern="1200" baseline="0" dirty="0" smtClean="0">
                <a:solidFill>
                  <a:schemeClr val="tx1"/>
                </a:solidFill>
                <a:effectLst/>
                <a:latin typeface="+mj-lt"/>
              </a:rPr>
              <a:t> </a:t>
            </a:r>
            <a:r>
              <a:rPr lang="en-GB" kern="1200" dirty="0" smtClean="0">
                <a:solidFill>
                  <a:schemeClr val="tx1"/>
                </a:solidFill>
                <a:effectLst/>
                <a:latin typeface="+mj-lt"/>
              </a:rPr>
              <a:t>legislation for labour relations in Canada uses a definition of “employee” which explicitly includes dependent contractors, ensuring that they cannot be excluded from CB. In Canada, workers in the creative sector have had CB rights for years, enabled by specific exemptions/statuses.</a:t>
            </a:r>
          </a:p>
          <a:p>
            <a:pPr defTabSz="914301">
              <a:defRPr/>
            </a:pPr>
            <a:endParaRPr lang="en-GB" kern="1200" dirty="0" smtClean="0">
              <a:solidFill>
                <a:schemeClr val="tx1"/>
              </a:solidFill>
              <a:effectLst/>
              <a:latin typeface="+mj-lt"/>
            </a:endParaRPr>
          </a:p>
          <a:p>
            <a:pPr defTabSz="914301">
              <a:defRPr/>
            </a:pPr>
            <a:r>
              <a:rPr lang="en-GB" kern="1200" dirty="0" smtClean="0">
                <a:solidFill>
                  <a:schemeClr val="tx1"/>
                </a:solidFill>
                <a:effectLst/>
                <a:latin typeface="+mj-lt"/>
              </a:rPr>
              <a:t>In Australia, while comp. law generally requires businesses to act independently of competitors, it also allows businesses to obtain an exemption allowing them to negotiate collectively with suppliers or clients, where this is assessed as being in the public interest. The Australian comp. authority has opened a public consultation process regarding the creation of a class exemption which would make this process easier for small businesses (incl. independent contractors). </a:t>
            </a:r>
          </a:p>
          <a:p>
            <a:pPr marL="171432" indent="-171432">
              <a:buFont typeface="Arial" panose="020B0604020202020204" pitchFamily="34" charset="0"/>
              <a:buChar char="•"/>
            </a:pPr>
            <a:endParaRPr lang="en-GB" kern="1200" dirty="0" smtClean="0">
              <a:solidFill>
                <a:schemeClr val="tx1"/>
              </a:solidFill>
              <a:effectLst/>
              <a:latin typeface="+mj-lt"/>
            </a:endParaRPr>
          </a:p>
          <a:p>
            <a:r>
              <a:rPr lang="en-GB" kern="1200" dirty="0" smtClean="0">
                <a:solidFill>
                  <a:schemeClr val="tx1"/>
                </a:solidFill>
                <a:effectLst/>
                <a:latin typeface="+mj-lt"/>
              </a:rPr>
              <a:t>The 2016 </a:t>
            </a:r>
            <a:r>
              <a:rPr lang="en-GB" i="1" kern="1200" dirty="0" err="1" smtClean="0">
                <a:solidFill>
                  <a:schemeClr val="tx1"/>
                </a:solidFill>
                <a:effectLst/>
                <a:latin typeface="+mj-lt"/>
              </a:rPr>
              <a:t>loi</a:t>
            </a:r>
            <a:r>
              <a:rPr lang="en-GB" i="1" kern="1200" dirty="0" smtClean="0">
                <a:solidFill>
                  <a:schemeClr val="tx1"/>
                </a:solidFill>
                <a:effectLst/>
                <a:latin typeface="+mj-lt"/>
              </a:rPr>
              <a:t> Travail</a:t>
            </a:r>
            <a:r>
              <a:rPr lang="en-GB" kern="1200" dirty="0" smtClean="0">
                <a:solidFill>
                  <a:schemeClr val="tx1"/>
                </a:solidFill>
                <a:effectLst/>
                <a:latin typeface="+mj-lt"/>
              </a:rPr>
              <a:t> in France introduced a measure allowing platform workers to form a trade union, to join it and to assert their collective interests through it. An </a:t>
            </a:r>
            <a:r>
              <a:rPr lang="en-GB" kern="1200" dirty="0" err="1" smtClean="0">
                <a:solidFill>
                  <a:schemeClr val="tx1"/>
                </a:solidFill>
                <a:effectLst/>
                <a:latin typeface="+mj-lt"/>
              </a:rPr>
              <a:t>interministerial</a:t>
            </a:r>
            <a:r>
              <a:rPr lang="en-GB" kern="1200" dirty="0" smtClean="0">
                <a:solidFill>
                  <a:schemeClr val="tx1"/>
                </a:solidFill>
                <a:effectLst/>
                <a:latin typeface="+mj-lt"/>
              </a:rPr>
              <a:t> circular has also stated that platform workers have the right to refuse to provide their services in order to defend their professional demands. </a:t>
            </a:r>
          </a:p>
          <a:p>
            <a:pPr lvl="0"/>
            <a:endParaRPr lang="en-GB" kern="1200" dirty="0" smtClean="0">
              <a:solidFill>
                <a:schemeClr val="tx1"/>
              </a:solidFill>
              <a:effectLst/>
              <a:latin typeface="+mj-lt"/>
            </a:endParaRPr>
          </a:p>
          <a:p>
            <a:pPr lvl="0"/>
            <a:endParaRPr lang="en-GB" kern="1200" dirty="0" smtClean="0">
              <a:solidFill>
                <a:schemeClr val="tx1"/>
              </a:solidFill>
              <a:effectLst/>
              <a:latin typeface="+mj-lt"/>
            </a:endParaRPr>
          </a:p>
        </p:txBody>
      </p:sp>
      <p:sp>
        <p:nvSpPr>
          <p:cNvPr id="4" name="Slide Number Placeholder 3"/>
          <p:cNvSpPr>
            <a:spLocks noGrp="1"/>
          </p:cNvSpPr>
          <p:nvPr>
            <p:ph type="sldNum" sz="quarter" idx="10"/>
          </p:nvPr>
        </p:nvSpPr>
        <p:spPr/>
        <p:txBody>
          <a:bodyPr/>
          <a:lstStyle/>
          <a:p>
            <a:fld id="{0049F85A-AFFB-4881-9FF7-26A12AE8645C}" type="slidenum">
              <a:rPr lang="en-GB" smtClean="0"/>
              <a:t>10</a:t>
            </a:fld>
            <a:endParaRPr lang="en-GB"/>
          </a:p>
        </p:txBody>
      </p:sp>
    </p:spTree>
    <p:extLst>
      <p:ext uri="{BB962C8B-B14F-4D97-AF65-F5344CB8AC3E}">
        <p14:creationId xmlns:p14="http://schemas.microsoft.com/office/powerpoint/2010/main" val="4275334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76275"/>
            <a:ext cx="7446963" cy="4189413"/>
          </a:xfrm>
        </p:spPr>
      </p:sp>
      <p:sp>
        <p:nvSpPr>
          <p:cNvPr id="3" name="Notes Placeholder 2"/>
          <p:cNvSpPr>
            <a:spLocks noGrp="1"/>
          </p:cNvSpPr>
          <p:nvPr>
            <p:ph type="body" idx="1"/>
          </p:nvPr>
        </p:nvSpPr>
        <p:spPr/>
        <p:txBody>
          <a:bodyPr/>
          <a:lstStyle/>
          <a:p>
            <a:r>
              <a:rPr lang="en-GB" i="1" dirty="0"/>
              <a:t>Using data collection to build better evidence on new forms of work. </a:t>
            </a:r>
            <a:endParaRPr lang="en-GB" dirty="0"/>
          </a:p>
          <a:p>
            <a:pPr lvl="0"/>
            <a:r>
              <a:rPr lang="en-GB" dirty="0"/>
              <a:t>In the United States, a special supplemental survey on contingent and alternative employment arrangements was conducted in May 2017 as part of the household Current Population Survey. The supplement asked four new questions on electronically-mediated employment, generally defined as short jobs or tasks that workers find through mobile apps that both connect them with customers and arrange payment for the tasks. </a:t>
            </a:r>
          </a:p>
          <a:p>
            <a:pPr lvl="0"/>
            <a:endParaRPr lang="en-GB" dirty="0"/>
          </a:p>
          <a:p>
            <a:r>
              <a:rPr lang="en-GB" i="1" dirty="0"/>
              <a:t>Addressing challenges through a comprehensive approach. </a:t>
            </a:r>
            <a:endParaRPr lang="en-GB" dirty="0"/>
          </a:p>
          <a:p>
            <a:pPr lvl="0"/>
            <a:r>
              <a:rPr lang="en-GB" dirty="0"/>
              <a:t>The Japanese govt. established an expert study group to analyse “Work Style Similar to Employment” in October 2017, and whether these arrangements should be considered merely business transactions between independent businesses or instead equivalent to relationships between an employer and employee.</a:t>
            </a:r>
          </a:p>
          <a:p>
            <a:pPr lvl="0"/>
            <a:r>
              <a:rPr lang="en-GB" dirty="0"/>
              <a:t>The Korean govt. has set up a taskforce composed of labour experts to design more concrete policies for non-regular workers, including dependent contractors.</a:t>
            </a:r>
          </a:p>
          <a:p>
            <a:pPr lvl="0"/>
            <a:endParaRPr lang="en-GB" dirty="0"/>
          </a:p>
          <a:p>
            <a:pPr defTabSz="914301">
              <a:defRPr/>
            </a:pPr>
            <a:r>
              <a:rPr lang="en-GB" dirty="0">
                <a:solidFill>
                  <a:schemeClr val="accent1">
                    <a:lumMod val="50000"/>
                  </a:schemeClr>
                </a:solidFill>
                <a:latin typeface="Calibri" panose="020F0502020204030204" pitchFamily="34" charset="0"/>
                <a:cs typeface="Calibri" panose="020F0502020204030204" pitchFamily="34" charset="0"/>
              </a:rPr>
              <a:t>Building on the recent G20 commitment to promote decent work in the platform economy, policy makers should consider ways of improving working conditions of platform workers with little say over their remuneration and working conditions who provide services globally – including best practice principles or guidelines, which governments and/or platforms could sign up to.</a:t>
            </a:r>
            <a:endParaRPr lang="en-US" dirty="0">
              <a:solidFill>
                <a:schemeClr val="accent1">
                  <a:lumMod val="50000"/>
                </a:schemeClr>
              </a:solidFill>
              <a:latin typeface="Calibri" panose="020F0502020204030204" pitchFamily="34" charset="0"/>
              <a:cs typeface="Calibri" panose="020F0502020204030204" pitchFamily="34" charset="0"/>
            </a:endParaRPr>
          </a:p>
          <a:p>
            <a:pPr lvl="0"/>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11</a:t>
            </a:fld>
            <a:endParaRPr lang="en-GB"/>
          </a:p>
        </p:txBody>
      </p:sp>
    </p:spTree>
    <p:extLst>
      <p:ext uri="{BB962C8B-B14F-4D97-AF65-F5344CB8AC3E}">
        <p14:creationId xmlns:p14="http://schemas.microsoft.com/office/powerpoint/2010/main" val="267288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76275"/>
            <a:ext cx="7446963" cy="4189413"/>
          </a:xfrm>
        </p:spPr>
      </p:sp>
      <p:sp>
        <p:nvSpPr>
          <p:cNvPr id="3" name="Notes Placeholder 2"/>
          <p:cNvSpPr>
            <a:spLocks noGrp="1"/>
          </p:cNvSpPr>
          <p:nvPr>
            <p:ph type="body" idx="1"/>
          </p:nvPr>
        </p:nvSpPr>
        <p:spPr/>
        <p:txBody>
          <a:bodyPr/>
          <a:lstStyle/>
          <a:p>
            <a:pPr defTabSz="914301">
              <a:defRPr/>
            </a:pPr>
            <a:endParaRPr lang="en-GB" dirty="0"/>
          </a:p>
        </p:txBody>
      </p:sp>
      <p:sp>
        <p:nvSpPr>
          <p:cNvPr id="4" name="Slide Number Placeholder 3"/>
          <p:cNvSpPr>
            <a:spLocks noGrp="1"/>
          </p:cNvSpPr>
          <p:nvPr>
            <p:ph type="sldNum" sz="quarter" idx="10"/>
          </p:nvPr>
        </p:nvSpPr>
        <p:spPr/>
        <p:txBody>
          <a:bodyPr/>
          <a:lstStyle/>
          <a:p>
            <a:fld id="{F0A5DA3B-92D6-4D4B-9895-D15CB563B5E4}" type="slidenum">
              <a:rPr lang="de-AT" smtClean="0"/>
              <a:pPr/>
              <a:t>12</a:t>
            </a:fld>
            <a:endParaRPr lang="de-AT"/>
          </a:p>
        </p:txBody>
      </p:sp>
    </p:spTree>
    <p:extLst>
      <p:ext uri="{BB962C8B-B14F-4D97-AF65-F5344CB8AC3E}">
        <p14:creationId xmlns:p14="http://schemas.microsoft.com/office/powerpoint/2010/main" val="396498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76275"/>
            <a:ext cx="7446963" cy="4189413"/>
          </a:xfrm>
        </p:spPr>
      </p:sp>
      <p:sp>
        <p:nvSpPr>
          <p:cNvPr id="3" name="Notes Placeholder 2"/>
          <p:cNvSpPr>
            <a:spLocks noGrp="1"/>
          </p:cNvSpPr>
          <p:nvPr>
            <p:ph type="body" idx="1"/>
          </p:nvPr>
        </p:nvSpPr>
        <p:spPr/>
        <p:txBody>
          <a:bodyPr/>
          <a:lstStyle/>
          <a:p>
            <a:pPr defTabSz="914301">
              <a:defRPr/>
            </a:pPr>
            <a:endParaRPr lang="en-GB" dirty="0"/>
          </a:p>
        </p:txBody>
      </p:sp>
      <p:sp>
        <p:nvSpPr>
          <p:cNvPr id="4" name="Slide Number Placeholder 3"/>
          <p:cNvSpPr>
            <a:spLocks noGrp="1"/>
          </p:cNvSpPr>
          <p:nvPr>
            <p:ph type="sldNum" sz="quarter" idx="10"/>
          </p:nvPr>
        </p:nvSpPr>
        <p:spPr/>
        <p:txBody>
          <a:bodyPr/>
          <a:lstStyle/>
          <a:p>
            <a:fld id="{F0A5DA3B-92D6-4D4B-9895-D15CB563B5E4}" type="slidenum">
              <a:rPr lang="de-AT" smtClean="0"/>
              <a:pPr/>
              <a:t>13</a:t>
            </a:fld>
            <a:endParaRPr lang="de-AT"/>
          </a:p>
        </p:txBody>
      </p:sp>
    </p:spTree>
    <p:extLst>
      <p:ext uri="{BB962C8B-B14F-4D97-AF65-F5344CB8AC3E}">
        <p14:creationId xmlns:p14="http://schemas.microsoft.com/office/powerpoint/2010/main" val="1817117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76275"/>
            <a:ext cx="7446963" cy="4189413"/>
          </a:xfrm>
        </p:spPr>
      </p:sp>
      <p:sp>
        <p:nvSpPr>
          <p:cNvPr id="3" name="Notes Placeholder 2"/>
          <p:cNvSpPr>
            <a:spLocks noGrp="1"/>
          </p:cNvSpPr>
          <p:nvPr>
            <p:ph type="body" idx="1"/>
          </p:nvPr>
        </p:nvSpPr>
        <p:spPr/>
        <p:txBody>
          <a:bodyPr/>
          <a:lstStyle/>
          <a:p>
            <a:pPr defTabSz="914301">
              <a:defRPr/>
            </a:pPr>
            <a:endParaRPr lang="en-GB" dirty="0"/>
          </a:p>
        </p:txBody>
      </p:sp>
      <p:sp>
        <p:nvSpPr>
          <p:cNvPr id="4" name="Slide Number Placeholder 3"/>
          <p:cNvSpPr>
            <a:spLocks noGrp="1"/>
          </p:cNvSpPr>
          <p:nvPr>
            <p:ph type="sldNum" sz="quarter" idx="10"/>
          </p:nvPr>
        </p:nvSpPr>
        <p:spPr/>
        <p:txBody>
          <a:bodyPr/>
          <a:lstStyle/>
          <a:p>
            <a:fld id="{F0A5DA3B-92D6-4D4B-9895-D15CB563B5E4}" type="slidenum">
              <a:rPr lang="de-AT" smtClean="0"/>
              <a:pPr/>
              <a:t>14</a:t>
            </a:fld>
            <a:endParaRPr lang="de-AT"/>
          </a:p>
        </p:txBody>
      </p:sp>
    </p:spTree>
    <p:extLst>
      <p:ext uri="{BB962C8B-B14F-4D97-AF65-F5344CB8AC3E}">
        <p14:creationId xmlns:p14="http://schemas.microsoft.com/office/powerpoint/2010/main" val="328652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76275"/>
            <a:ext cx="7446963" cy="4189413"/>
          </a:xfrm>
        </p:spPr>
      </p:sp>
      <p:sp>
        <p:nvSpPr>
          <p:cNvPr id="3" name="Notes Placeholder 2"/>
          <p:cNvSpPr>
            <a:spLocks noGrp="1"/>
          </p:cNvSpPr>
          <p:nvPr>
            <p:ph type="body" idx="1"/>
          </p:nvPr>
        </p:nvSpPr>
        <p:spPr/>
        <p:txBody>
          <a:bodyPr/>
          <a:lstStyle/>
          <a:p>
            <a:pPr defTabSz="914301">
              <a:defRPr/>
            </a:pPr>
            <a:r>
              <a:rPr lang="en-GB" kern="1200" dirty="0" smtClean="0">
                <a:solidFill>
                  <a:schemeClr val="tx1"/>
                </a:solidFill>
                <a:effectLst/>
                <a:latin typeface="+mn-lt"/>
                <a:ea typeface="+mn-ea"/>
                <a:cs typeface="+mn-cs"/>
              </a:rPr>
              <a:t>The survey covered </a:t>
            </a:r>
            <a:r>
              <a:rPr lang="en-GB" kern="1200" baseline="0" dirty="0" smtClean="0">
                <a:solidFill>
                  <a:schemeClr val="tx1"/>
                </a:solidFill>
                <a:effectLst/>
                <a:latin typeface="+mn-lt"/>
                <a:ea typeface="+mn-ea"/>
                <a:cs typeface="+mn-cs"/>
              </a:rPr>
              <a:t>these</a:t>
            </a:r>
            <a:r>
              <a:rPr lang="en-GB" kern="1200" dirty="0" smtClean="0">
                <a:solidFill>
                  <a:schemeClr val="tx1"/>
                </a:solidFill>
                <a:effectLst/>
                <a:latin typeface="+mn-lt"/>
                <a:ea typeface="+mn-ea"/>
                <a:cs typeface="+mn-cs"/>
              </a:rPr>
              <a:t> policy areas</a:t>
            </a:r>
          </a:p>
        </p:txBody>
      </p:sp>
      <p:sp>
        <p:nvSpPr>
          <p:cNvPr id="4" name="Slide Number Placeholder 3"/>
          <p:cNvSpPr>
            <a:spLocks noGrp="1"/>
          </p:cNvSpPr>
          <p:nvPr>
            <p:ph type="sldNum" sz="quarter" idx="10"/>
          </p:nvPr>
        </p:nvSpPr>
        <p:spPr/>
        <p:txBody>
          <a:bodyPr/>
          <a:lstStyle/>
          <a:p>
            <a:fld id="{F2FAC1BB-B536-4CA3-93E1-FD5F0E88BD15}" type="slidenum">
              <a:rPr lang="en-GB" smtClean="0"/>
              <a:t>2</a:t>
            </a:fld>
            <a:endParaRPr lang="en-GB" dirty="0"/>
          </a:p>
        </p:txBody>
      </p:sp>
    </p:spTree>
    <p:extLst>
      <p:ext uri="{BB962C8B-B14F-4D97-AF65-F5344CB8AC3E}">
        <p14:creationId xmlns:p14="http://schemas.microsoft.com/office/powerpoint/2010/main" val="390666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76275"/>
            <a:ext cx="7446963" cy="4189413"/>
          </a:xfrm>
        </p:spPr>
      </p:sp>
      <p:sp>
        <p:nvSpPr>
          <p:cNvPr id="3" name="Notes Placeholder 2"/>
          <p:cNvSpPr>
            <a:spLocks noGrp="1"/>
          </p:cNvSpPr>
          <p:nvPr>
            <p:ph type="body" idx="1"/>
          </p:nvPr>
        </p:nvSpPr>
        <p:spPr/>
        <p:txBody>
          <a:bodyPr/>
          <a:lstStyle/>
          <a:p>
            <a:pPr defTabSz="914301">
              <a:defRPr/>
            </a:pPr>
            <a:r>
              <a:rPr lang="en-GB" dirty="0"/>
              <a:t>The first two questions in the survey asked countries what forms of employment tend to capture the most attention in the policy arena and about the nature of the policy debate. </a:t>
            </a:r>
          </a:p>
          <a:p>
            <a:pPr defTabSz="914301">
              <a:spcBef>
                <a:spcPts val="0"/>
              </a:spcBef>
              <a:defRPr/>
            </a:pPr>
            <a:endParaRPr lang="en-GB" dirty="0"/>
          </a:p>
          <a:p>
            <a:pPr defTabSz="914301">
              <a:spcBef>
                <a:spcPts val="0"/>
              </a:spcBef>
              <a:defRPr/>
            </a:pPr>
            <a:r>
              <a:rPr lang="en-GB" dirty="0"/>
              <a:t>Many countries have seen the emergence of, and/or growth in, particular labour contract types that diverge from the standard employment relationship. While they may bring advantages in terms of flexibility for both workers and employers, concerns have been voiced around job quality and the potential negative impact of excessive and/or improper use of such contracts. </a:t>
            </a:r>
          </a:p>
          <a:p>
            <a:pPr defTabSz="914301">
              <a:spcBef>
                <a:spcPts val="0"/>
              </a:spcBef>
              <a:defRPr/>
            </a:pPr>
            <a:endParaRPr lang="en-GB" dirty="0"/>
          </a:p>
          <a:p>
            <a:pPr defTabSz="914301">
              <a:spcBef>
                <a:spcPts val="0"/>
              </a:spcBef>
              <a:defRPr/>
            </a:pPr>
            <a:r>
              <a:rPr lang="en-GB" dirty="0"/>
              <a:t>Also concerns around false self-employment (where employers seek to evade tax and regulatory dues and obligations) and dependent self-employment and other contracting arrangements in the grey area between employment and self-employment</a:t>
            </a:r>
            <a:r>
              <a:rPr lang="en-GB" dirty="0" smtClean="0"/>
              <a:t>.</a:t>
            </a:r>
          </a:p>
          <a:p>
            <a:pPr defTabSz="914301">
              <a:spcBef>
                <a:spcPts val="0"/>
              </a:spcBef>
              <a:defRPr/>
            </a:pPr>
            <a:endParaRPr lang="en-GB" dirty="0" smtClean="0"/>
          </a:p>
          <a:p>
            <a:pPr defTabSz="914301">
              <a:spcBef>
                <a:spcPts val="0"/>
              </a:spcBef>
              <a:defRPr/>
            </a:pPr>
            <a:r>
              <a:rPr lang="en-GB" dirty="0" smtClean="0"/>
              <a:t>Many of the concerns</a:t>
            </a:r>
            <a:r>
              <a:rPr lang="en-GB" baseline="0" dirty="0" smtClean="0"/>
              <a:t> of G20 countries were shared with wider OECD group of countries, however fixed-term and variable hour contracts appeared to be less of a concern among G20 countries.</a:t>
            </a:r>
            <a:endParaRPr lang="en-GB" dirty="0"/>
          </a:p>
        </p:txBody>
      </p:sp>
      <p:sp>
        <p:nvSpPr>
          <p:cNvPr id="4" name="Slide Number Placeholder 3"/>
          <p:cNvSpPr>
            <a:spLocks noGrp="1"/>
          </p:cNvSpPr>
          <p:nvPr>
            <p:ph type="sldNum" sz="quarter" idx="10"/>
          </p:nvPr>
        </p:nvSpPr>
        <p:spPr/>
        <p:txBody>
          <a:bodyPr/>
          <a:lstStyle/>
          <a:p>
            <a:fld id="{F0A5DA3B-92D6-4D4B-9895-D15CB563B5E4}" type="slidenum">
              <a:rPr lang="de-AT" smtClean="0"/>
              <a:pPr/>
              <a:t>3</a:t>
            </a:fld>
            <a:endParaRPr lang="de-AT"/>
          </a:p>
        </p:txBody>
      </p:sp>
    </p:spTree>
    <p:extLst>
      <p:ext uri="{BB962C8B-B14F-4D97-AF65-F5344CB8AC3E}">
        <p14:creationId xmlns:p14="http://schemas.microsoft.com/office/powerpoint/2010/main" val="2406620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76275"/>
            <a:ext cx="7446963" cy="4189413"/>
          </a:xfrm>
        </p:spPr>
      </p:sp>
      <p:sp>
        <p:nvSpPr>
          <p:cNvPr id="3" name="Notes Placeholder 2"/>
          <p:cNvSpPr>
            <a:spLocks noGrp="1"/>
          </p:cNvSpPr>
          <p:nvPr>
            <p:ph type="body" idx="1"/>
          </p:nvPr>
        </p:nvSpPr>
        <p:spPr/>
        <p:txBody>
          <a:bodyPr/>
          <a:lstStyle/>
          <a:p>
            <a:pPr>
              <a:defRPr/>
            </a:pPr>
            <a:r>
              <a:rPr lang="en-GB" dirty="0" smtClean="0"/>
              <a:t>Regulatory or fiscal incentives are driving the rise of dependent self-employment in some countries and may even be encouraging misclassification. New technologies enable platform work, in which questions of worker classification also arise.</a:t>
            </a:r>
          </a:p>
          <a:p>
            <a:r>
              <a:rPr lang="en-GB" dirty="0" smtClean="0"/>
              <a:t>Correct classification is essential to ensure that workers have access to labour and social protection, as well as to collective bargaining and lifelong learning. </a:t>
            </a:r>
          </a:p>
          <a:p>
            <a:endParaRPr lang="en-GB" dirty="0"/>
          </a:p>
          <a:p>
            <a:r>
              <a:rPr lang="en-GB" dirty="0"/>
              <a:t>Canada Labour Code was amended in 2018 to require the employer to demonstrate that a person who has made a labour standards complaint against them is not their employee. Although not specifically targeted at new forms of work, another amendment to the Canada Labour Code introduces new penalties such as public naming of violators and exclusion from the awarding of federal contracts in the case of repeated serious offences. </a:t>
            </a:r>
          </a:p>
          <a:p>
            <a:pPr defTabSz="914301">
              <a:defRPr/>
            </a:pPr>
            <a:endParaRPr lang="en-GB" i="1" dirty="0"/>
          </a:p>
          <a:p>
            <a:pPr defTabSz="914301">
              <a:defRPr/>
            </a:pPr>
            <a:r>
              <a:rPr lang="en-GB" dirty="0"/>
              <a:t>In light of recent work trends, the Turkish Labour Inspection Board is moving towards a more prevention-oriented and “risk-based” sectoral approach, which would include scheduled inspections of temporary employment relationships and in </a:t>
            </a:r>
            <a:r>
              <a:rPr lang="en-US" dirty="0"/>
              <a:t>sectors and areas where flexible work is prevalent</a:t>
            </a:r>
            <a:r>
              <a:rPr lang="en-GB" dirty="0"/>
              <a:t>. </a:t>
            </a:r>
          </a:p>
          <a:p>
            <a:pPr defTabSz="914301">
              <a:defRPr/>
            </a:pPr>
            <a:endParaRPr lang="en-GB" i="1" dirty="0"/>
          </a:p>
          <a:p>
            <a:pPr defTabSz="914301">
              <a:defRPr/>
            </a:pPr>
            <a:r>
              <a:rPr lang="en-GB" dirty="0"/>
              <a:t>In Saudi Arabia, in 2018, the Ministry of Justice started to run labour courts, facilitating the online filing of cases and imposing a time limit on court decisions.</a:t>
            </a:r>
          </a:p>
          <a:p>
            <a:pPr defTabSz="914301">
              <a:defRPr/>
            </a:pPr>
            <a:endParaRPr lang="en-GB" dirty="0"/>
          </a:p>
          <a:p>
            <a:pPr defTabSz="914301">
              <a:defRPr/>
            </a:pPr>
            <a:endParaRPr lang="en-GB" i="1" dirty="0"/>
          </a:p>
          <a:p>
            <a:pPr marL="171432" indent="-171432">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4</a:t>
            </a:fld>
            <a:endParaRPr lang="en-GB"/>
          </a:p>
        </p:txBody>
      </p:sp>
    </p:spTree>
    <p:extLst>
      <p:ext uri="{BB962C8B-B14F-4D97-AF65-F5344CB8AC3E}">
        <p14:creationId xmlns:p14="http://schemas.microsoft.com/office/powerpoint/2010/main" val="163195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76275"/>
            <a:ext cx="7446963" cy="4189413"/>
          </a:xfrm>
        </p:spPr>
      </p:sp>
      <p:sp>
        <p:nvSpPr>
          <p:cNvPr id="3" name="Notes Placeholder 2"/>
          <p:cNvSpPr>
            <a:spLocks noGrp="1"/>
          </p:cNvSpPr>
          <p:nvPr>
            <p:ph type="body" idx="1"/>
          </p:nvPr>
        </p:nvSpPr>
        <p:spPr/>
        <p:txBody>
          <a:bodyPr/>
          <a:lstStyle/>
          <a:p>
            <a:pPr lvl="0"/>
            <a:r>
              <a:rPr lang="en-GB" dirty="0"/>
              <a:t>Large discrepancies in taxes and social contributions between employment and self-employment (particularly where these are not compensated by similar differences in benefit entitlements) create tax arbitrage opportunities for firms and workers in their selection of contractual arrangement, and can therefore encourage employment misclassification.</a:t>
            </a:r>
          </a:p>
          <a:p>
            <a:pPr lvl="0"/>
            <a:endParaRPr lang="en-GB" i="1" dirty="0"/>
          </a:p>
          <a:p>
            <a:pPr lvl="0"/>
            <a:r>
              <a:rPr lang="en-GB" dirty="0"/>
              <a:t>In the UK, studies have shown significant discrepancies in tax treatment between employment forms, but attempts at reforming the system have proved politically complicated.  The UK govt. found that the tax system implicitly led to an effective subsidy of GBP 1 240 per person per year for the self-employed; this subsidy was said to no longer be justified. An increase in social contributions for self-employment was announced in the Spring 2017 budget but this was later reversed. </a:t>
            </a:r>
          </a:p>
          <a:p>
            <a:pPr lvl="0"/>
            <a:endParaRPr lang="en-GB" dirty="0"/>
          </a:p>
          <a:p>
            <a:pPr lvl="0"/>
            <a:r>
              <a:rPr lang="en-GB" dirty="0"/>
              <a:t>In France, from next year, all online platforms (whether based in France or abroad and regardless of area of business) will be obliged to send directly the earnings of their workers to the tax authorities.</a:t>
            </a:r>
          </a:p>
        </p:txBody>
      </p:sp>
      <p:sp>
        <p:nvSpPr>
          <p:cNvPr id="4" name="Slide Number Placeholder 3"/>
          <p:cNvSpPr>
            <a:spLocks noGrp="1"/>
          </p:cNvSpPr>
          <p:nvPr>
            <p:ph type="sldNum" sz="quarter" idx="10"/>
          </p:nvPr>
        </p:nvSpPr>
        <p:spPr/>
        <p:txBody>
          <a:bodyPr/>
          <a:lstStyle/>
          <a:p>
            <a:fld id="{0049F85A-AFFB-4881-9FF7-26A12AE8645C}" type="slidenum">
              <a:rPr lang="en-GB" smtClean="0"/>
              <a:t>5</a:t>
            </a:fld>
            <a:endParaRPr lang="en-GB"/>
          </a:p>
        </p:txBody>
      </p:sp>
    </p:spTree>
    <p:extLst>
      <p:ext uri="{BB962C8B-B14F-4D97-AF65-F5344CB8AC3E}">
        <p14:creationId xmlns:p14="http://schemas.microsoft.com/office/powerpoint/2010/main" val="51557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76275"/>
            <a:ext cx="7446963" cy="4189413"/>
          </a:xfrm>
        </p:spPr>
      </p:sp>
      <p:sp>
        <p:nvSpPr>
          <p:cNvPr id="3" name="Notes Placeholder 2"/>
          <p:cNvSpPr>
            <a:spLocks noGrp="1"/>
          </p:cNvSpPr>
          <p:nvPr>
            <p:ph type="body" idx="1"/>
          </p:nvPr>
        </p:nvSpPr>
        <p:spPr>
          <a:xfrm>
            <a:off x="605381" y="4972051"/>
            <a:ext cx="5593279" cy="4226243"/>
          </a:xfrm>
        </p:spPr>
        <p:txBody>
          <a:bodyPr/>
          <a:lstStyle/>
          <a:p>
            <a:r>
              <a:rPr lang="en-GB" dirty="0"/>
              <a:t>Despite efforts to ensure correct classification, there might be still some ambiguity about employment status for some workers who share some characteristics of self-employed (e.g. autonomy over how they carry out their work) and some characteristics of dependent employees (e.g. economic dependence on a single client). </a:t>
            </a:r>
          </a:p>
          <a:p>
            <a:pPr defTabSz="914301">
              <a:defRPr/>
            </a:pPr>
            <a:r>
              <a:rPr lang="en-US" dirty="0" smtClean="0"/>
              <a:t>Countries must </a:t>
            </a:r>
            <a:r>
              <a:rPr lang="en-GB" dirty="0" smtClean="0"/>
              <a:t>be </a:t>
            </a:r>
            <a:r>
              <a:rPr lang="en-GB" dirty="0"/>
              <a:t>mindful of the potential pitfalls of introducing additional worker </a:t>
            </a:r>
            <a:r>
              <a:rPr lang="en-GB" dirty="0" smtClean="0"/>
              <a:t>statuses, e.g. increasing labour </a:t>
            </a:r>
            <a:r>
              <a:rPr lang="en-GB" dirty="0"/>
              <a:t>market segmentation and facilitating misclassification. </a:t>
            </a:r>
          </a:p>
          <a:p>
            <a:endParaRPr lang="en-GB" b="1" dirty="0"/>
          </a:p>
          <a:p>
            <a:pPr defTabSz="914301">
              <a:defRPr/>
            </a:pPr>
            <a:r>
              <a:rPr lang="en-GB" i="1" dirty="0"/>
              <a:t>Extending rights and protections to specific occupations.</a:t>
            </a:r>
            <a:r>
              <a:rPr lang="en-GB" dirty="0"/>
              <a:t> In Turkey, taxi drivers, domestic workers and some groups of artists can pay for missing days, and have SP entitlements and general health insurance similar to employees.</a:t>
            </a:r>
          </a:p>
          <a:p>
            <a:pPr defTabSz="914301">
              <a:defRPr/>
            </a:pPr>
            <a:r>
              <a:rPr lang="en-GB" dirty="0"/>
              <a:t> </a:t>
            </a:r>
          </a:p>
          <a:p>
            <a:pPr lvl="0">
              <a:defRPr/>
            </a:pPr>
            <a:r>
              <a:rPr lang="en-GB" i="1" dirty="0"/>
              <a:t>Extending rights &amp; protections to the economically dependent self-employed.</a:t>
            </a:r>
            <a:r>
              <a:rPr lang="en-GB" dirty="0"/>
              <a:t> </a:t>
            </a:r>
          </a:p>
          <a:p>
            <a:pPr lvl="0">
              <a:defRPr/>
            </a:pPr>
            <a:r>
              <a:rPr lang="en-US" dirty="0"/>
              <a:t>Korean govt. plans to allow workers </a:t>
            </a:r>
            <a:r>
              <a:rPr lang="en-GB" dirty="0"/>
              <a:t>in the grey area </a:t>
            </a:r>
            <a:r>
              <a:rPr lang="en-US" dirty="0" smtClean="0"/>
              <a:t>(</a:t>
            </a:r>
            <a:r>
              <a:rPr lang="en-US" dirty="0"/>
              <a:t>specifically those directed by and strongly dependent on their </a:t>
            </a:r>
            <a:r>
              <a:rPr lang="en-US" dirty="0" smtClean="0"/>
              <a:t>employers) to </a:t>
            </a:r>
            <a:r>
              <a:rPr lang="en-US" dirty="0"/>
              <a:t>enroll in employment insurance. They’re considering the adoption of employment insurance for “artists”, as one of these dependent worker groups. </a:t>
            </a:r>
            <a:r>
              <a:rPr lang="en-GB" dirty="0"/>
              <a:t>Dependent contractors in Korea are already entitled to occupational accident insurance.</a:t>
            </a:r>
          </a:p>
          <a:p>
            <a:pPr defTabSz="914301">
              <a:defRPr/>
            </a:pPr>
            <a:endParaRPr lang="en-GB" dirty="0" smtClean="0"/>
          </a:p>
          <a:p>
            <a:pPr defTabSz="914301">
              <a:defRPr/>
            </a:pPr>
            <a:r>
              <a:rPr lang="en-GB" dirty="0" smtClean="0"/>
              <a:t>Italy’s </a:t>
            </a:r>
            <a:r>
              <a:rPr lang="en-GB" i="1" dirty="0" err="1" smtClean="0"/>
              <a:t>collaboratori</a:t>
            </a:r>
            <a:r>
              <a:rPr lang="en-GB" dirty="0" smtClean="0"/>
              <a:t> category was created in 1997 to improve access to SP for dependent contractors. But, this new category of worker created clear incentives for employers to replace “standard” employees with workers in the cheaper intermediate category. To reduce incentives for misclassification, pension contribution rates for </a:t>
            </a:r>
            <a:r>
              <a:rPr lang="en-GB" dirty="0" err="1" smtClean="0"/>
              <a:t>collaboratori</a:t>
            </a:r>
            <a:r>
              <a:rPr lang="en-GB" dirty="0" smtClean="0"/>
              <a:t> have been gradually increased since 2012. </a:t>
            </a:r>
            <a:r>
              <a:rPr lang="en-GB" dirty="0" err="1" smtClean="0"/>
              <a:t>Unemp</a:t>
            </a:r>
            <a:r>
              <a:rPr lang="en-GB" dirty="0" smtClean="0"/>
              <a:t>. benefit for </a:t>
            </a:r>
            <a:r>
              <a:rPr lang="en-GB" dirty="0" err="1" smtClean="0"/>
              <a:t>collaboratori</a:t>
            </a:r>
            <a:r>
              <a:rPr lang="en-GB" dirty="0" smtClean="0"/>
              <a:t> was established in 2017, along with new protections in case of maternity, illness or accident.</a:t>
            </a:r>
          </a:p>
          <a:p>
            <a:pPr lvl="0"/>
            <a:endParaRPr lang="en-GB" dirty="0"/>
          </a:p>
          <a:p>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6</a:t>
            </a:fld>
            <a:endParaRPr lang="en-GB"/>
          </a:p>
        </p:txBody>
      </p:sp>
    </p:spTree>
    <p:extLst>
      <p:ext uri="{BB962C8B-B14F-4D97-AF65-F5344CB8AC3E}">
        <p14:creationId xmlns:p14="http://schemas.microsoft.com/office/powerpoint/2010/main" val="225948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76275"/>
            <a:ext cx="7446963" cy="4189413"/>
          </a:xfrm>
        </p:spPr>
      </p:sp>
      <p:sp>
        <p:nvSpPr>
          <p:cNvPr id="3" name="Notes Placeholder 2"/>
          <p:cNvSpPr>
            <a:spLocks noGrp="1"/>
          </p:cNvSpPr>
          <p:nvPr>
            <p:ph type="body" idx="1"/>
          </p:nvPr>
        </p:nvSpPr>
        <p:spPr/>
        <p:txBody>
          <a:bodyPr/>
          <a:lstStyle/>
          <a:p>
            <a:r>
              <a:rPr lang="en-GB" dirty="0"/>
              <a:t>While some firms and workers will require additional flexibility beyond that offered within a standard employment relationship, growth in new forms of work should not be driven by firms’ attempts to cut costs by circumventing labour market regulations. </a:t>
            </a:r>
            <a:r>
              <a:rPr lang="en-GB" dirty="0" smtClean="0"/>
              <a:t>Such </a:t>
            </a:r>
            <a:r>
              <a:rPr lang="en-GB" dirty="0"/>
              <a:t>behaviour would also undermine firms that do comply with the regulations. </a:t>
            </a:r>
          </a:p>
          <a:p>
            <a:r>
              <a:rPr lang="en-GB" dirty="0" smtClean="0"/>
              <a:t>Efforts </a:t>
            </a:r>
            <a:r>
              <a:rPr lang="en-GB" dirty="0"/>
              <a:t>to improve working conditions in platform work should not replace adequate access to labour and social protection, collective bargaining and lifelong learning for platform workers.</a:t>
            </a:r>
          </a:p>
          <a:p>
            <a:endParaRPr lang="en-GB" dirty="0"/>
          </a:p>
          <a:p>
            <a:pPr>
              <a:defRPr/>
            </a:pPr>
            <a:r>
              <a:rPr lang="en-GB" dirty="0"/>
              <a:t>In 2017, </a:t>
            </a:r>
            <a:r>
              <a:rPr lang="en-GB" dirty="0" smtClean="0"/>
              <a:t>Japan introduced regulations to eliminate irrational inequalities in working conditions of irregular workers (including fixed-term). </a:t>
            </a:r>
            <a:r>
              <a:rPr lang="en-GB" dirty="0"/>
              <a:t>Fixed-term </a:t>
            </a:r>
            <a:r>
              <a:rPr lang="en-GB" dirty="0" smtClean="0"/>
              <a:t>workers </a:t>
            </a:r>
            <a:r>
              <a:rPr lang="en-GB" dirty="0"/>
              <a:t>are now entitled to equal treatment to regular workers with same duties and same opportunities for advancement/promotion. Employers are also now obliged to explain working conditions to fixed-term workers and </a:t>
            </a:r>
            <a:r>
              <a:rPr lang="en-GB" dirty="0" smtClean="0"/>
              <a:t>justify any differences to those of regular workers.</a:t>
            </a:r>
            <a:endParaRPr lang="en-GB" dirty="0"/>
          </a:p>
          <a:p>
            <a:pPr>
              <a:defRPr/>
            </a:pPr>
            <a:endParaRPr lang="en-GB" dirty="0" smtClean="0"/>
          </a:p>
          <a:p>
            <a:pPr>
              <a:defRPr/>
            </a:pPr>
            <a:r>
              <a:rPr lang="en-GB" dirty="0" smtClean="0"/>
              <a:t>In </a:t>
            </a:r>
            <a:r>
              <a:rPr lang="en-GB" dirty="0"/>
              <a:t>Australia, as a result of a 2017 decision by the independent Fair Work Commission, some eligible casual employees with </a:t>
            </a:r>
            <a:r>
              <a:rPr lang="en-GB" dirty="0" smtClean="0"/>
              <a:t>a year’s regular </a:t>
            </a:r>
            <a:r>
              <a:rPr lang="en-GB" dirty="0"/>
              <a:t>service now have the right to request conversion to permanent employment. Employers may only refuse the request on reasonable grounds. </a:t>
            </a:r>
            <a:r>
              <a:rPr lang="en-GB" dirty="0" smtClean="0"/>
              <a:t>Govt</a:t>
            </a:r>
            <a:r>
              <a:rPr lang="en-GB" dirty="0"/>
              <a:t>. has committed to extend this right to all eligible casual employees.</a:t>
            </a:r>
          </a:p>
          <a:p>
            <a:endParaRPr lang="en-GB" dirty="0" smtClean="0"/>
          </a:p>
          <a:p>
            <a:r>
              <a:rPr lang="en-GB" dirty="0" smtClean="0"/>
              <a:t>In </a:t>
            </a:r>
            <a:r>
              <a:rPr lang="en-GB" dirty="0"/>
              <a:t>the US, several states recently passed laws providing that platform workers are independent </a:t>
            </a:r>
            <a:r>
              <a:rPr lang="en-GB" dirty="0" smtClean="0"/>
              <a:t>contractors (rather </a:t>
            </a:r>
            <a:r>
              <a:rPr lang="en-GB" dirty="0"/>
              <a:t>than </a:t>
            </a:r>
            <a:r>
              <a:rPr lang="en-GB" dirty="0" smtClean="0"/>
              <a:t>employees  if </a:t>
            </a:r>
            <a:r>
              <a:rPr lang="en-GB" dirty="0"/>
              <a:t>several conditions are met such as that the platform cannot unilaterally prescribe hours of availability, and that the platform does not prohibit the worker from using other platforms.</a:t>
            </a:r>
          </a:p>
          <a:p>
            <a:pPr lvl="0"/>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7</a:t>
            </a:fld>
            <a:endParaRPr lang="en-GB"/>
          </a:p>
        </p:txBody>
      </p:sp>
    </p:spTree>
    <p:extLst>
      <p:ext uri="{BB962C8B-B14F-4D97-AF65-F5344CB8AC3E}">
        <p14:creationId xmlns:p14="http://schemas.microsoft.com/office/powerpoint/2010/main" val="104534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76275"/>
            <a:ext cx="7446963" cy="4189413"/>
          </a:xfrm>
        </p:spPr>
      </p:sp>
      <p:sp>
        <p:nvSpPr>
          <p:cNvPr id="3" name="Notes Placeholder 2"/>
          <p:cNvSpPr>
            <a:spLocks noGrp="1"/>
          </p:cNvSpPr>
          <p:nvPr>
            <p:ph type="body" idx="1"/>
          </p:nvPr>
        </p:nvSpPr>
        <p:spPr>
          <a:xfrm>
            <a:off x="665019" y="4972051"/>
            <a:ext cx="5510150" cy="4226243"/>
          </a:xfrm>
        </p:spPr>
        <p:txBody>
          <a:bodyPr/>
          <a:lstStyle/>
          <a:p>
            <a:r>
              <a:rPr lang="en-GB" dirty="0"/>
              <a:t>Fixed-term, casual and self-employed workers may face difficulties in meeting contribution thresholds for SP schemes. In addition, within many SP systems, self-employed workers are simply not entitled to the same suite of benefits as employees. </a:t>
            </a:r>
          </a:p>
          <a:p>
            <a:r>
              <a:rPr lang="en-GB" dirty="0"/>
              <a:t>Countries may, of course, choose different approaches given that SP systems have different starting points and experiences with accommodating new forms of work.</a:t>
            </a:r>
          </a:p>
          <a:p>
            <a:pPr marL="171432" indent="-171432">
              <a:buFont typeface="Arial" panose="020B0604020202020204" pitchFamily="34" charset="0"/>
              <a:buChar char="•"/>
            </a:pPr>
            <a:endParaRPr lang="en-GB" i="1" dirty="0"/>
          </a:p>
          <a:p>
            <a:pPr>
              <a:defRPr/>
            </a:pPr>
            <a:r>
              <a:rPr lang="en-GB" i="1" dirty="0"/>
              <a:t>Boosting the portability of entitlements and consolidating existing programmes to extend their reach to new forms of work</a:t>
            </a:r>
            <a:r>
              <a:rPr lang="en-GB" dirty="0"/>
              <a:t>. In France, a major SP </a:t>
            </a:r>
            <a:r>
              <a:rPr lang="en-GB" dirty="0" smtClean="0"/>
              <a:t>reform </a:t>
            </a:r>
            <a:r>
              <a:rPr lang="en-GB" dirty="0"/>
              <a:t>is being implemented between 2018 and 2020. It brings coverage for self-employed under the general SP </a:t>
            </a:r>
            <a:r>
              <a:rPr lang="en-GB" dirty="0" smtClean="0"/>
              <a:t>scheme</a:t>
            </a:r>
            <a:r>
              <a:rPr lang="en-GB" dirty="0"/>
              <a:t>, limiting administrative changes required when moving between employment and self-employment.</a:t>
            </a:r>
          </a:p>
          <a:p>
            <a:pPr marL="171432" indent="-171432">
              <a:buFont typeface="Arial" panose="020B0604020202020204" pitchFamily="34" charset="0"/>
              <a:buChar char="•"/>
            </a:pPr>
            <a:endParaRPr lang="en-GB" dirty="0"/>
          </a:p>
          <a:p>
            <a:pPr lvl="0"/>
            <a:r>
              <a:rPr lang="en-GB" i="1" dirty="0"/>
              <a:t>Increasing the role of tax-financed social protection elements to help address gaps in existing provisions, i.e. use universal and means-tested benefits to complement benefits linked to employment status and/or the level of contributions.</a:t>
            </a:r>
            <a:r>
              <a:rPr lang="en-GB" dirty="0"/>
              <a:t> </a:t>
            </a:r>
          </a:p>
          <a:p>
            <a:pPr lvl="0"/>
            <a:endParaRPr lang="en-GB" dirty="0"/>
          </a:p>
          <a:p>
            <a:pPr lvl="0"/>
            <a:r>
              <a:rPr lang="en-GB" dirty="0"/>
              <a:t>Korean govt. considering introduction of a means-tested </a:t>
            </a:r>
            <a:r>
              <a:rPr lang="en-GB" dirty="0" err="1"/>
              <a:t>unemp</a:t>
            </a:r>
            <a:r>
              <a:rPr lang="en-GB" dirty="0"/>
              <a:t>. benefit to cover those that don’t meet the contribution threshold. G</a:t>
            </a:r>
            <a:r>
              <a:rPr lang="en-US" dirty="0" err="1"/>
              <a:t>ovt</a:t>
            </a:r>
            <a:r>
              <a:rPr lang="en-US" dirty="0"/>
              <a:t>. is also revising the law to ease requirements for </a:t>
            </a:r>
            <a:r>
              <a:rPr lang="en-GB" dirty="0" err="1" smtClean="0"/>
              <a:t>unemp</a:t>
            </a:r>
            <a:r>
              <a:rPr lang="en-GB" dirty="0" smtClean="0"/>
              <a:t>.</a:t>
            </a:r>
            <a:r>
              <a:rPr lang="en-US" dirty="0"/>
              <a:t> benefits for </a:t>
            </a:r>
            <a:r>
              <a:rPr lang="en-US" dirty="0" smtClean="0"/>
              <a:t>PT </a:t>
            </a:r>
            <a:r>
              <a:rPr lang="en-US" dirty="0"/>
              <a:t>workers who work &lt;15 hours a week. </a:t>
            </a:r>
            <a:endParaRPr lang="en-GB" dirty="0"/>
          </a:p>
          <a:p>
            <a:pPr>
              <a:spcBef>
                <a:spcPts val="0"/>
              </a:spcBef>
              <a:defRPr/>
            </a:pPr>
            <a:endParaRPr lang="en-GB" dirty="0"/>
          </a:p>
          <a:p>
            <a:pPr>
              <a:spcBef>
                <a:spcPts val="0"/>
              </a:spcBef>
              <a:defRPr/>
            </a:pPr>
            <a:r>
              <a:rPr lang="en-GB" dirty="0"/>
              <a:t>In Italy, the eligibility conditions for the new universal </a:t>
            </a:r>
            <a:r>
              <a:rPr lang="en-GB" dirty="0" err="1" smtClean="0"/>
              <a:t>unemp</a:t>
            </a:r>
            <a:r>
              <a:rPr lang="en-GB" dirty="0" smtClean="0"/>
              <a:t>.</a:t>
            </a:r>
            <a:r>
              <a:rPr lang="en-GB" dirty="0"/>
              <a:t> benefit scheme introduced in 2015 lowered the contributions thresholds, thereby increasing (statutory and effective) access for temp workers. In October 2017, an inclusion income (</a:t>
            </a:r>
            <a:r>
              <a:rPr lang="en-GB" i="1" dirty="0" err="1"/>
              <a:t>Reddito</a:t>
            </a:r>
            <a:r>
              <a:rPr lang="en-GB" i="1" dirty="0"/>
              <a:t> di </a:t>
            </a:r>
            <a:r>
              <a:rPr lang="en-GB" i="1" dirty="0" err="1"/>
              <a:t>Inclusione</a:t>
            </a:r>
            <a:r>
              <a:rPr lang="en-GB" dirty="0"/>
              <a:t>) was introduced to tackle poverty, combining means-tested income support with activation measures and reinforced services. The govt. recently introduced a minimum income support (</a:t>
            </a:r>
            <a:r>
              <a:rPr lang="en-GB" i="1" dirty="0" err="1"/>
              <a:t>Reddito</a:t>
            </a:r>
            <a:r>
              <a:rPr lang="en-GB" i="1" dirty="0"/>
              <a:t> di </a:t>
            </a:r>
            <a:r>
              <a:rPr lang="en-GB" i="1" dirty="0" err="1"/>
              <a:t>Cittadinanza</a:t>
            </a:r>
            <a:r>
              <a:rPr lang="en-GB" dirty="0"/>
              <a:t>) aimed towards poor and at-risk-of-poverty households.</a:t>
            </a:r>
          </a:p>
          <a:p>
            <a:pPr lvl="0"/>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8</a:t>
            </a:fld>
            <a:endParaRPr lang="en-GB"/>
          </a:p>
        </p:txBody>
      </p:sp>
    </p:spTree>
    <p:extLst>
      <p:ext uri="{BB962C8B-B14F-4D97-AF65-F5344CB8AC3E}">
        <p14:creationId xmlns:p14="http://schemas.microsoft.com/office/powerpoint/2010/main" val="427375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76275"/>
            <a:ext cx="7446963" cy="4189413"/>
          </a:xfrm>
        </p:spPr>
      </p:sp>
      <p:sp>
        <p:nvSpPr>
          <p:cNvPr id="3" name="Notes Placeholder 2"/>
          <p:cNvSpPr>
            <a:spLocks noGrp="1"/>
          </p:cNvSpPr>
          <p:nvPr>
            <p:ph type="body" idx="1"/>
          </p:nvPr>
        </p:nvSpPr>
        <p:spPr/>
        <p:txBody>
          <a:bodyPr/>
          <a:lstStyle/>
          <a:p>
            <a:r>
              <a:rPr lang="en-GB" kern="1200" dirty="0" smtClean="0">
                <a:solidFill>
                  <a:schemeClr val="tx1"/>
                </a:solidFill>
                <a:effectLst/>
                <a:latin typeface="+mn-lt"/>
                <a:ea typeface="+mn-ea"/>
                <a:cs typeface="+mn-cs"/>
              </a:rPr>
              <a:t>Some countries are attempting to enable all workers to harness the benefits of a changing world of work, by:</a:t>
            </a:r>
            <a:r>
              <a:rPr lang="en-GB" b="1" kern="1200" dirty="0" smtClean="0">
                <a:solidFill>
                  <a:schemeClr val="tx1"/>
                </a:solidFill>
                <a:effectLst/>
                <a:latin typeface="+mn-lt"/>
                <a:ea typeface="+mn-ea"/>
                <a:cs typeface="+mn-cs"/>
              </a:rPr>
              <a:t> </a:t>
            </a:r>
            <a:endParaRPr lang="en-GB" kern="1200" dirty="0" smtClean="0">
              <a:solidFill>
                <a:schemeClr val="tx1"/>
              </a:solidFill>
              <a:effectLst/>
              <a:latin typeface="+mn-lt"/>
              <a:ea typeface="+mn-ea"/>
              <a:cs typeface="+mn-cs"/>
            </a:endParaRPr>
          </a:p>
          <a:p>
            <a:pPr lvl="0"/>
            <a:endParaRPr lang="en-GB" i="1" kern="1200" dirty="0" smtClean="0">
              <a:solidFill>
                <a:schemeClr val="tx1"/>
              </a:solidFill>
              <a:effectLst/>
              <a:latin typeface="+mn-lt"/>
              <a:ea typeface="+mn-ea"/>
              <a:cs typeface="+mn-cs"/>
            </a:endParaRPr>
          </a:p>
          <a:p>
            <a:pPr lvl="0"/>
            <a:r>
              <a:rPr lang="en-GB" i="1" kern="1200" dirty="0" smtClean="0">
                <a:solidFill>
                  <a:schemeClr val="tx1"/>
                </a:solidFill>
                <a:effectLst/>
                <a:latin typeface="+mn-lt"/>
                <a:ea typeface="+mn-ea"/>
                <a:cs typeface="+mn-cs"/>
              </a:rPr>
              <a:t>Ensuring broad-based access to public employment services. </a:t>
            </a:r>
            <a:r>
              <a:rPr lang="en-GB" kern="1200" dirty="0" smtClean="0">
                <a:solidFill>
                  <a:schemeClr val="tx1"/>
                </a:solidFill>
                <a:effectLst/>
                <a:latin typeface="+mn-lt"/>
                <a:ea typeface="+mn-ea"/>
                <a:cs typeface="+mn-cs"/>
              </a:rPr>
              <a:t>In light of new challenges in the labour market, Germany's Federal Employment Agency has enhanced the range of counselling services available for adults looking for reorientation in working life, regardless of employment status.</a:t>
            </a:r>
          </a:p>
          <a:p>
            <a:pPr lvl="0"/>
            <a:endParaRPr lang="en-GB" kern="1200" dirty="0" smtClean="0">
              <a:solidFill>
                <a:schemeClr val="tx1"/>
              </a:solidFill>
              <a:effectLst/>
              <a:latin typeface="+mn-lt"/>
              <a:ea typeface="+mn-ea"/>
              <a:cs typeface="+mn-cs"/>
            </a:endParaRPr>
          </a:p>
          <a:p>
            <a:pPr lvl="0"/>
            <a:r>
              <a:rPr lang="en-GB" i="1" kern="1200" dirty="0" smtClean="0">
                <a:solidFill>
                  <a:schemeClr val="tx1"/>
                </a:solidFill>
                <a:effectLst/>
                <a:latin typeface="+mn-lt"/>
                <a:ea typeface="+mn-ea"/>
                <a:cs typeface="+mn-cs"/>
              </a:rPr>
              <a:t>Ensuring broad-based participation in adult learning.</a:t>
            </a:r>
          </a:p>
          <a:p>
            <a:pPr lvl="0"/>
            <a:r>
              <a:rPr lang="en-GB" kern="1200" dirty="0" smtClean="0">
                <a:solidFill>
                  <a:schemeClr val="tx1"/>
                </a:solidFill>
                <a:effectLst/>
                <a:latin typeface="+mn-lt"/>
                <a:ea typeface="+mn-ea"/>
                <a:cs typeface="+mn-cs"/>
              </a:rPr>
              <a:t>The French Individualised Learning Account allows any active person to acquire training rights that can be mobilised throughout their entire professional life, through employment, self-employment and non-employment. </a:t>
            </a:r>
          </a:p>
          <a:p>
            <a:pPr defTabSz="914301">
              <a:defRPr/>
            </a:pPr>
            <a:r>
              <a:rPr lang="en-GB" kern="1200" dirty="0" smtClean="0">
                <a:solidFill>
                  <a:schemeClr val="tx1"/>
                </a:solidFill>
                <a:effectLst/>
                <a:latin typeface="+mn-lt"/>
                <a:ea typeface="+mn-ea"/>
                <a:cs typeface="+mn-cs"/>
              </a:rPr>
              <a:t>In Mexico, </a:t>
            </a:r>
            <a:r>
              <a:rPr lang="en-US" kern="1200" dirty="0" smtClean="0">
                <a:solidFill>
                  <a:schemeClr val="tx1"/>
                </a:solidFill>
                <a:effectLst/>
                <a:latin typeface="+mn-lt"/>
                <a:ea typeface="+mn-ea"/>
                <a:cs typeface="+mn-cs"/>
              </a:rPr>
              <a:t>the Secretariat of Labor and Social Welfare runs </a:t>
            </a:r>
            <a:r>
              <a:rPr lang="en-GB" kern="1200" dirty="0" smtClean="0">
                <a:solidFill>
                  <a:schemeClr val="tx1"/>
                </a:solidFill>
                <a:effectLst/>
                <a:latin typeface="+mn-lt"/>
                <a:ea typeface="+mn-ea"/>
                <a:cs typeface="+mn-cs"/>
              </a:rPr>
              <a:t>the Remote Training Program for Workers</a:t>
            </a:r>
            <a:r>
              <a:rPr lang="en-US" kern="1200" dirty="0" smtClean="0">
                <a:solidFill>
                  <a:schemeClr val="tx1"/>
                </a:solidFill>
                <a:effectLst/>
                <a:latin typeface="+mn-lt"/>
                <a:ea typeface="+mn-ea"/>
                <a:cs typeface="+mn-cs"/>
              </a:rPr>
              <a:t>, which provides free online courses for workers across the country. Since 2015, the virtual training environment can be accessed via mobile devices in addition to computers. </a:t>
            </a:r>
            <a:endParaRPr lang="en-GB" kern="1200" dirty="0" smtClean="0">
              <a:solidFill>
                <a:schemeClr val="tx1"/>
              </a:solidFill>
              <a:effectLst/>
              <a:latin typeface="+mn-lt"/>
              <a:ea typeface="+mn-ea"/>
              <a:cs typeface="+mn-cs"/>
            </a:endParaRPr>
          </a:p>
          <a:p>
            <a:pPr lvl="0"/>
            <a:endParaRPr lang="en-GB"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49F85A-AFFB-4881-9FF7-26A12AE8645C}" type="slidenum">
              <a:rPr lang="en-GB" smtClean="0"/>
              <a:t>9</a:t>
            </a:fld>
            <a:endParaRPr lang="en-GB"/>
          </a:p>
        </p:txBody>
      </p:sp>
    </p:spTree>
    <p:extLst>
      <p:ext uri="{BB962C8B-B14F-4D97-AF65-F5344CB8AC3E}">
        <p14:creationId xmlns:p14="http://schemas.microsoft.com/office/powerpoint/2010/main" val="1737691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1971387"/>
            <a:ext cx="2628000" cy="3172223"/>
          </a:xfrm>
          <a:prstGeom prst="rect">
            <a:avLst/>
          </a:prstGeom>
        </p:spPr>
      </p:pic>
      <p:pic>
        <p:nvPicPr>
          <p:cNvPr id="36"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387"/>
            <a:ext cx="2628000" cy="3172223"/>
          </a:xfrm>
          <a:prstGeom prst="rect">
            <a:avLst/>
          </a:prstGeom>
        </p:spPr>
      </p:pic>
      <p:sp>
        <p:nvSpPr>
          <p:cNvPr id="8" name="Title 7"/>
          <p:cNvSpPr>
            <a:spLocks noGrp="1"/>
          </p:cNvSpPr>
          <p:nvPr>
            <p:ph type="ctrTitle" hasCustomPrompt="1"/>
          </p:nvPr>
        </p:nvSpPr>
        <p:spPr>
          <a:xfrm>
            <a:off x="1368000" y="1846338"/>
            <a:ext cx="6300000" cy="964367"/>
          </a:xfrm>
          <a:prstGeom prst="rect">
            <a:avLst/>
          </a:prstGeom>
        </p:spPr>
        <p:txBody>
          <a:bodyPr lIns="90000" rIns="90000" anchor="b">
            <a:spAutoFit/>
          </a:bodyPr>
          <a:lstStyle>
            <a:lvl1pPr>
              <a:lnSpc>
                <a:spcPts val="3375"/>
              </a:lnSpc>
              <a:defRPr sz="3375"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2853905"/>
            <a:ext cx="6300000" cy="284693"/>
          </a:xfrm>
        </p:spPr>
        <p:txBody>
          <a:bodyPr lIns="90000" rIns="90000">
            <a:spAutoFit/>
          </a:bodyPr>
          <a:lstStyle>
            <a:lvl1pPr marL="0" indent="0" algn="l">
              <a:lnSpc>
                <a:spcPts val="1500"/>
              </a:lnSpc>
              <a:spcBef>
                <a:spcPts val="0"/>
              </a:spcBef>
              <a:buNone/>
              <a:defRPr sz="1350" baseline="0">
                <a:solidFill>
                  <a:schemeClr val="bg1"/>
                </a:solidFill>
                <a:latin typeface="+mj-lt"/>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userDrawn="1"/>
        </p:nvPicPr>
        <p:blipFill>
          <a:blip r:embed="rId3" cstate="print"/>
          <a:stretch>
            <a:fillRect/>
          </a:stretch>
        </p:blipFill>
        <p:spPr>
          <a:xfrm>
            <a:off x="511201" y="324000"/>
            <a:ext cx="692307" cy="1080000"/>
          </a:xfrm>
          <a:prstGeom prst="rect">
            <a:avLst/>
          </a:prstGeom>
        </p:spPr>
      </p:pic>
      <p:sp>
        <p:nvSpPr>
          <p:cNvPr id="12"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fld id="{E7AFC612-DEE4-4D59-8DD9-D5AB08A9F8EE}" type="datetime1">
              <a:rPr lang="de-AT" smtClean="0"/>
              <a:t>19.04.2019</a:t>
            </a:fld>
            <a:endParaRPr lang="de-AT" dirty="0" smtClean="0"/>
          </a:p>
        </p:txBody>
      </p:sp>
      <p:sp>
        <p:nvSpPr>
          <p:cNvPr id="13"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r>
              <a:rPr lang="de-AT" smtClean="0"/>
              <a:t>Präsentationsmuster mit Vorlage für eu2018.at-Vorlage im Format 16:9</a:t>
            </a:r>
            <a:endParaRPr lang="de-AT" dirty="0"/>
          </a:p>
        </p:txBody>
      </p:sp>
      <p:pic>
        <p:nvPicPr>
          <p:cNvPr id="10" name="Image 1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229474" y="4443413"/>
            <a:ext cx="1676925" cy="532103"/>
          </a:xfrm>
          <a:prstGeom prst="rect">
            <a:avLst/>
          </a:prstGeom>
        </p:spPr>
      </p:pic>
    </p:spTree>
    <p:extLst>
      <p:ext uri="{BB962C8B-B14F-4D97-AF65-F5344CB8AC3E}">
        <p14:creationId xmlns:p14="http://schemas.microsoft.com/office/powerpoint/2010/main" val="2169193964"/>
      </p:ext>
    </p:extLst>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3C140CD5-7FE0-4325-A649-63F01A8CBCFC}" type="datetimeFigureOut">
              <a:rPr lang="en-GB" smtClean="0"/>
              <a:t>19/04/2019</a:t>
            </a:fld>
            <a:endParaRPr lang="en-GB"/>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4DBA4320-113A-4BEE-A654-389C4380C06B}" type="slidenum">
              <a:rPr lang="en-GB" smtClean="0"/>
              <a:t>‹#›</a:t>
            </a:fld>
            <a:endParaRPr lang="en-GB"/>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929329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5" y="3996000"/>
            <a:ext cx="950407" cy="1147500"/>
          </a:xfrm>
          <a:prstGeom prst="rect">
            <a:avLst/>
          </a:prstGeom>
        </p:spPr>
      </p:pic>
      <p:pic>
        <p:nvPicPr>
          <p:cNvPr id="8" name="Image 7"/>
          <p:cNvPicPr>
            <a:picLocks noChangeAspect="1"/>
          </p:cNvPicPr>
          <p:nvPr/>
        </p:nvPicPr>
        <p:blipFill>
          <a:blip r:embed="rId3" cstate="print"/>
          <a:stretch>
            <a:fillRect/>
          </a:stretch>
        </p:blipFill>
        <p:spPr>
          <a:xfrm>
            <a:off x="579603" y="351000"/>
            <a:ext cx="692308" cy="1080000"/>
          </a:xfrm>
          <a:prstGeom prst="rect">
            <a:avLst/>
          </a:prstGeom>
        </p:spPr>
      </p:pic>
      <p:sp>
        <p:nvSpPr>
          <p:cNvPr id="9" name="Title 1"/>
          <p:cNvSpPr>
            <a:spLocks noGrp="1"/>
          </p:cNvSpPr>
          <p:nvPr>
            <p:ph type="title" hasCustomPrompt="1"/>
          </p:nvPr>
        </p:nvSpPr>
        <p:spPr>
          <a:xfrm>
            <a:off x="1260000" y="2181363"/>
            <a:ext cx="6624000" cy="810478"/>
          </a:xfrm>
        </p:spPr>
        <p:txBody>
          <a:bodyPr anchor="ctr" anchorCtr="0">
            <a:spAutoFit/>
          </a:bodyPr>
          <a:lstStyle>
            <a:lvl1pPr algn="ctr">
              <a:lnSpc>
                <a:spcPts val="2775"/>
              </a:lnSpc>
              <a:defRPr sz="2775"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fld id="{3C140CD5-7FE0-4325-A649-63F01A8CBCFC}" type="datetimeFigureOut">
              <a:rPr lang="en-GB" smtClean="0"/>
              <a:t>19/04/2019</a:t>
            </a:fld>
            <a:endParaRPr lang="en-GB"/>
          </a:p>
        </p:txBody>
      </p:sp>
      <p:sp>
        <p:nvSpPr>
          <p:cNvPr id="11"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tx2"/>
                </a:solidFill>
                <a:latin typeface="Arial"/>
              </a:defRPr>
            </a:lvl1pPr>
          </a:lstStyle>
          <a:p>
            <a:fld id="{4DBA4320-113A-4BEE-A654-389C4380C06B}" type="slidenum">
              <a:rPr lang="en-GB" smtClean="0"/>
              <a:t>‹#›</a:t>
            </a:fld>
            <a:endParaRPr lang="en-GB"/>
          </a:p>
        </p:txBody>
      </p:sp>
    </p:spTree>
    <p:extLst>
      <p:ext uri="{BB962C8B-B14F-4D97-AF65-F5344CB8AC3E}">
        <p14:creationId xmlns:p14="http://schemas.microsoft.com/office/powerpoint/2010/main" val="30477577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90000"/>
              </a:lnSpc>
              <a:defRPr/>
            </a:lvl1pPr>
          </a:lstStyle>
          <a:p>
            <a:r>
              <a:rPr lang="de-DE" dirty="0" smtClean="0"/>
              <a:t>Titelmasterformat durch Klicken bearbeiten</a:t>
            </a:r>
            <a:endParaRPr lang="de-AT" dirty="0"/>
          </a:p>
        </p:txBody>
      </p:sp>
      <p:sp>
        <p:nvSpPr>
          <p:cNvPr id="7" name="Inhaltsplatzhalter 6"/>
          <p:cNvSpPr>
            <a:spLocks noGrp="1"/>
          </p:cNvSpPr>
          <p:nvPr>
            <p:ph sz="quarter" idx="13"/>
          </p:nvPr>
        </p:nvSpPr>
        <p:spPr>
          <a:xfrm>
            <a:off x="719139" y="1353600"/>
            <a:ext cx="7120800" cy="3182400"/>
          </a:xfrm>
        </p:spPr>
        <p:txBody>
          <a:bodyPr/>
          <a:lstStyle>
            <a:lvl1pPr>
              <a:defRPr/>
            </a:lvl1pPr>
            <a:lvl2pPr>
              <a:defRPr/>
            </a:lvl2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3" name="Foliennummernplatzhalter 2"/>
          <p:cNvSpPr>
            <a:spLocks noGrp="1"/>
          </p:cNvSpPr>
          <p:nvPr>
            <p:ph type="sldNum" sz="quarter" idx="10"/>
          </p:nvPr>
        </p:nvSpPr>
        <p:spPr/>
        <p:txBody>
          <a:bodyPr/>
          <a:lstStyle/>
          <a:p>
            <a:fld id="{1206269C-C24E-4E80-9A4B-E7E19BB59A67}" type="slidenum">
              <a:rPr lang="de-AT" smtClean="0"/>
              <a:pPr/>
              <a:t>‹#›</a:t>
            </a:fld>
            <a:endParaRPr lang="de-AT" dirty="0"/>
          </a:p>
        </p:txBody>
      </p:sp>
      <p:sp>
        <p:nvSpPr>
          <p:cNvPr id="5" name="Datumsplatzhalter 4"/>
          <p:cNvSpPr>
            <a:spLocks noGrp="1"/>
          </p:cNvSpPr>
          <p:nvPr>
            <p:ph type="dt" sz="half" idx="12"/>
          </p:nvPr>
        </p:nvSpPr>
        <p:spPr/>
        <p:txBody>
          <a:bodyPr/>
          <a:lstStyle/>
          <a:p>
            <a:fld id="{B38A2DC4-83EB-4B90-8E1D-E6BE61C378B0}" type="datetime1">
              <a:rPr lang="de-AT" smtClean="0"/>
              <a:t>19.04.2019</a:t>
            </a:fld>
            <a:endParaRPr lang="de-AT" dirty="0" smtClean="0"/>
          </a:p>
        </p:txBody>
      </p:sp>
      <p:sp>
        <p:nvSpPr>
          <p:cNvPr id="4" name="Fußzeilenplatzhalter 3"/>
          <p:cNvSpPr>
            <a:spLocks noGrp="1"/>
          </p:cNvSpPr>
          <p:nvPr>
            <p:ph type="ftr" sz="quarter" idx="11"/>
          </p:nvPr>
        </p:nvSpPr>
        <p:spPr/>
        <p:txBody>
          <a:bodyPr/>
          <a:lstStyle>
            <a:lvl1pPr>
              <a:defRPr b="0"/>
            </a:lvl1pPr>
          </a:lstStyle>
          <a:p>
            <a:r>
              <a:rPr lang="de-AT" dirty="0" smtClean="0"/>
              <a:t>Präsentationsmuster mit Vorlage für eu2018.at-Vorlage im Format 16:9</a:t>
            </a:r>
            <a:endParaRPr lang="de-AT" dirty="0"/>
          </a:p>
        </p:txBody>
      </p:sp>
    </p:spTree>
    <p:extLst>
      <p:ext uri="{BB962C8B-B14F-4D97-AF65-F5344CB8AC3E}">
        <p14:creationId xmlns:p14="http://schemas.microsoft.com/office/powerpoint/2010/main" val="35952973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NDE-Folie">
    <p:spTree>
      <p:nvGrpSpPr>
        <p:cNvPr id="1" name=""/>
        <p:cNvGrpSpPr/>
        <p:nvPr/>
      </p:nvGrpSpPr>
      <p:grpSpPr>
        <a:xfrm>
          <a:off x="0" y="0"/>
          <a:ext cx="0" cy="0"/>
          <a:chOff x="0" y="0"/>
          <a:chExt cx="0" cy="0"/>
        </a:xfrm>
      </p:grpSpPr>
      <p:sp>
        <p:nvSpPr>
          <p:cNvPr id="7" name="Rechteck 6"/>
          <p:cNvSpPr/>
          <p:nvPr userDrawn="1"/>
        </p:nvSpPr>
        <p:spPr>
          <a:xfrm>
            <a:off x="359999" y="360000"/>
            <a:ext cx="6163200" cy="443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350"/>
          </a:p>
        </p:txBody>
      </p:sp>
      <p:sp>
        <p:nvSpPr>
          <p:cNvPr id="2" name="Titel 1"/>
          <p:cNvSpPr>
            <a:spLocks noGrp="1"/>
          </p:cNvSpPr>
          <p:nvPr>
            <p:ph type="ctrTitle" hasCustomPrompt="1"/>
          </p:nvPr>
        </p:nvSpPr>
        <p:spPr>
          <a:xfrm>
            <a:off x="720000" y="1152525"/>
            <a:ext cx="5454000" cy="1824837"/>
          </a:xfrm>
        </p:spPr>
        <p:txBody>
          <a:bodyPr anchor="b" anchorCtr="0"/>
          <a:lstStyle>
            <a:lvl1pPr>
              <a:lnSpc>
                <a:spcPts val="3300"/>
              </a:lnSpc>
              <a:defRPr sz="3000" b="0" i="0" baseline="0"/>
            </a:lvl1pPr>
          </a:lstStyle>
          <a:p>
            <a:r>
              <a:rPr lang="de-DE" dirty="0" smtClean="0"/>
              <a:t>Ende</a:t>
            </a:r>
            <a:endParaRPr lang="de-AT" dirty="0"/>
          </a:p>
        </p:txBody>
      </p:sp>
      <p:sp>
        <p:nvSpPr>
          <p:cNvPr id="3" name="Untertitel 1"/>
          <p:cNvSpPr>
            <a:spLocks noGrp="1"/>
          </p:cNvSpPr>
          <p:nvPr>
            <p:ph type="subTitle" idx="1" hasCustomPrompt="1"/>
          </p:nvPr>
        </p:nvSpPr>
        <p:spPr>
          <a:xfrm>
            <a:off x="720000" y="3179324"/>
            <a:ext cx="5454000" cy="1368000"/>
          </a:xfrm>
        </p:spPr>
        <p:txBody>
          <a:bodyPr anchor="b" anchorCtr="0"/>
          <a:lstStyle>
            <a:lvl1pPr marL="0" indent="0" algn="l">
              <a:lnSpc>
                <a:spcPct val="100000"/>
              </a:lnSpc>
              <a:spcBef>
                <a:spcPts val="0"/>
              </a:spcBef>
              <a:spcAft>
                <a:spcPts val="0"/>
              </a:spcAft>
              <a:buNone/>
              <a:defRPr sz="1050" b="0" i="0" baseline="0">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de-DE" dirty="0" smtClean="0"/>
              <a:t>Vorname Nachname</a:t>
            </a:r>
          </a:p>
          <a:p>
            <a:r>
              <a:rPr lang="de-DE" dirty="0" smtClean="0"/>
              <a:t>Organisation</a:t>
            </a:r>
          </a:p>
          <a:p>
            <a:r>
              <a:rPr lang="de-DE" dirty="0" smtClean="0"/>
              <a:t>Telefon: +43 1 999 99-99 9999</a:t>
            </a:r>
          </a:p>
          <a:p>
            <a:r>
              <a:rPr lang="de-AT" dirty="0" smtClean="0"/>
              <a:t>E-Mail: vorname.nachname@org.gv.at</a:t>
            </a:r>
            <a:endParaRPr lang="de-AT" dirty="0"/>
          </a:p>
        </p:txBody>
      </p:sp>
    </p:spTree>
    <p:extLst>
      <p:ext uri="{BB962C8B-B14F-4D97-AF65-F5344CB8AC3E}">
        <p14:creationId xmlns:p14="http://schemas.microsoft.com/office/powerpoint/2010/main" val="23842070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3605" y="3996144"/>
            <a:ext cx="950407" cy="1147223"/>
          </a:xfrm>
          <a:prstGeom prst="rect">
            <a:avLst/>
          </a:prstGeom>
        </p:spPr>
      </p:pic>
      <p:sp>
        <p:nvSpPr>
          <p:cNvPr id="21" name="Rectangle 20"/>
          <p:cNvSpPr/>
          <p:nvPr/>
        </p:nvSpPr>
        <p:spPr bwMode="auto">
          <a:xfrm>
            <a:off x="504000" y="9801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marL="0" marR="0" indent="0" algn="ctr" defTabSz="685783" rtl="0" eaLnBrk="0" fontAlgn="base" latinLnBrk="0" hangingPunct="0">
              <a:lnSpc>
                <a:spcPct val="100000"/>
              </a:lnSpc>
              <a:spcBef>
                <a:spcPct val="0"/>
              </a:spcBef>
              <a:spcAft>
                <a:spcPct val="0"/>
              </a:spcAft>
              <a:buClrTx/>
              <a:buSzTx/>
              <a:buFontTx/>
              <a:buNone/>
              <a:tabLst/>
            </a:pPr>
            <a:endParaRPr kumimoji="0" lang="fr-FR" sz="15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8" cstate="print"/>
          <a:stretch>
            <a:fillRect/>
          </a:stretch>
        </p:blipFill>
        <p:spPr>
          <a:xfrm>
            <a:off x="500400" y="216000"/>
            <a:ext cx="458653" cy="715500"/>
          </a:xfrm>
          <a:prstGeom prst="rect">
            <a:avLst/>
          </a:prstGeom>
        </p:spPr>
      </p:pic>
      <p:sp>
        <p:nvSpPr>
          <p:cNvPr id="13" name="Text Placeholder 12"/>
          <p:cNvSpPr>
            <a:spLocks noGrp="1"/>
          </p:cNvSpPr>
          <p:nvPr>
            <p:ph type="body" idx="1"/>
          </p:nvPr>
        </p:nvSpPr>
        <p:spPr>
          <a:xfrm>
            <a:off x="468000" y="1201500"/>
            <a:ext cx="8218800" cy="3393900"/>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178200"/>
            <a:ext cx="7416000" cy="7668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E7AFC612-DEE4-4D59-8DD9-D5AB08A9F8EE}" type="datetime1">
              <a:rPr lang="de-AT" smtClean="0"/>
              <a:t>19.04.2019</a:t>
            </a:fld>
            <a:endParaRPr lang="de-AT" dirty="0" smtClean="0"/>
          </a:p>
        </p:txBody>
      </p:sp>
      <p:sp>
        <p:nvSpPr>
          <p:cNvPr id="27"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r>
              <a:rPr lang="de-AT" smtClean="0"/>
              <a:t>Präsentationsmuster mit Vorlage für eu2018.at-Vorlage im Format 16:9</a:t>
            </a:r>
            <a:endParaRPr lang="de-AT" dirty="0"/>
          </a:p>
        </p:txBody>
      </p:sp>
      <p:sp>
        <p:nvSpPr>
          <p:cNvPr id="41"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1206269C-C24E-4E80-9A4B-E7E19BB59A67}" type="slidenum">
              <a:rPr lang="de-AT" smtClean="0"/>
              <a:pPr/>
              <a:t>‹#›</a:t>
            </a:fld>
            <a:endParaRPr lang="de-AT" dirty="0"/>
          </a:p>
        </p:txBody>
      </p:sp>
    </p:spTree>
    <p:extLst>
      <p:ext uri="{BB962C8B-B14F-4D97-AF65-F5344CB8AC3E}">
        <p14:creationId xmlns:p14="http://schemas.microsoft.com/office/powerpoint/2010/main" val="111075887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2" r:id="rId5"/>
  </p:sldLayoutIdLst>
  <p:timing>
    <p:tnLst>
      <p:par>
        <p:cTn id="1" dur="indefinite" restart="never" nodeType="tmRoot"/>
      </p:par>
    </p:tnLst>
  </p:timing>
  <p:hf hdr="0"/>
  <p:txStyles>
    <p:titleStyle>
      <a:lvl1pPr algn="l" rtl="0" eaLnBrk="1" latinLnBrk="0" hangingPunct="1">
        <a:spcBef>
          <a:spcPct val="0"/>
        </a:spcBef>
        <a:buNone/>
        <a:defRPr kumimoji="0" sz="2400" kern="1200">
          <a:solidFill>
            <a:schemeClr val="tx1"/>
          </a:solidFill>
          <a:latin typeface="+mj-lt"/>
          <a:ea typeface="+mj-ea"/>
          <a:cs typeface="+mj-cs"/>
        </a:defRPr>
      </a:lvl1pPr>
    </p:titleStyle>
    <p:bodyStyle>
      <a:lvl1pPr marL="256493" indent="-256493"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186" indent="-213295"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578" indent="-172796"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470" indent="-172796"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362" indent="-172796"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6978" indent="-137156"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566" indent="-137156"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38" indent="-137156"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168" indent="-137156"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92" algn="l" rtl="0" eaLnBrk="1" latinLnBrk="0" hangingPunct="1">
        <a:defRPr kumimoji="0" kern="1200">
          <a:solidFill>
            <a:schemeClr val="tx1"/>
          </a:solidFill>
          <a:latin typeface="+mn-lt"/>
          <a:ea typeface="+mn-ea"/>
          <a:cs typeface="+mn-cs"/>
        </a:defRPr>
      </a:lvl2pPr>
      <a:lvl3pPr marL="685783" algn="l" rtl="0" eaLnBrk="1" latinLnBrk="0" hangingPunct="1">
        <a:defRPr kumimoji="0" kern="1200">
          <a:solidFill>
            <a:schemeClr val="tx1"/>
          </a:solidFill>
          <a:latin typeface="+mn-lt"/>
          <a:ea typeface="+mn-ea"/>
          <a:cs typeface="+mn-cs"/>
        </a:defRPr>
      </a:lvl3pPr>
      <a:lvl4pPr marL="1028675" algn="l" rtl="0" eaLnBrk="1" latinLnBrk="0" hangingPunct="1">
        <a:defRPr kumimoji="0" kern="1200">
          <a:solidFill>
            <a:schemeClr val="tx1"/>
          </a:solidFill>
          <a:latin typeface="+mn-lt"/>
          <a:ea typeface="+mn-ea"/>
          <a:cs typeface="+mn-cs"/>
        </a:defRPr>
      </a:lvl4pPr>
      <a:lvl5pPr marL="1371566" algn="l" rtl="0" eaLnBrk="1" latinLnBrk="0" hangingPunct="1">
        <a:defRPr kumimoji="0" kern="1200">
          <a:solidFill>
            <a:schemeClr val="tx1"/>
          </a:solidFill>
          <a:latin typeface="+mn-lt"/>
          <a:ea typeface="+mn-ea"/>
          <a:cs typeface="+mn-cs"/>
        </a:defRPr>
      </a:lvl5pPr>
      <a:lvl6pPr marL="1714457" algn="l" rtl="0" eaLnBrk="1" latinLnBrk="0" hangingPunct="1">
        <a:defRPr kumimoji="0" kern="1200">
          <a:solidFill>
            <a:schemeClr val="tx1"/>
          </a:solidFill>
          <a:latin typeface="+mn-lt"/>
          <a:ea typeface="+mn-ea"/>
          <a:cs typeface="+mn-cs"/>
        </a:defRPr>
      </a:lvl6pPr>
      <a:lvl7pPr marL="2057348" algn="l" rtl="0" eaLnBrk="1" latinLnBrk="0" hangingPunct="1">
        <a:defRPr kumimoji="0" kern="1200">
          <a:solidFill>
            <a:schemeClr val="tx1"/>
          </a:solidFill>
          <a:latin typeface="+mn-lt"/>
          <a:ea typeface="+mn-ea"/>
          <a:cs typeface="+mn-cs"/>
        </a:defRPr>
      </a:lvl7pPr>
      <a:lvl8pPr marL="2400240" algn="l" rtl="0" eaLnBrk="1" latinLnBrk="0" hangingPunct="1">
        <a:defRPr kumimoji="0" kern="1200">
          <a:solidFill>
            <a:schemeClr val="tx1"/>
          </a:solidFill>
          <a:latin typeface="+mn-lt"/>
          <a:ea typeface="+mn-ea"/>
          <a:cs typeface="+mn-cs"/>
        </a:defRPr>
      </a:lvl8pPr>
      <a:lvl9pPr marL="274313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www.oecd.org/employment/future-of-work/" TargetMode="External"/><Relationship Id="rId7"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hyperlink" Target="mailto:Cristina.Tebar-Less@oecd.org" TargetMode="External"/><Relationship Id="rId4" Type="http://schemas.openxmlformats.org/officeDocument/2006/relationships/hyperlink" Target="http://oe.cd/employment-outloo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thenounproject.com/term/social-care/145569" TargetMode="External"/><Relationship Id="rId7" Type="http://schemas.openxmlformats.org/officeDocument/2006/relationships/hyperlink" Target="https://thenounproject.com/term/classification/58208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hyperlink" Target="https://thenounproject.com/term/working/1249056"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thenounproject.com/term/speak/143308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05185" y="3243271"/>
            <a:ext cx="2778299" cy="738664"/>
          </a:xfrm>
          <a:prstGeom prst="rect">
            <a:avLst/>
          </a:prstGeom>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Stefano </a:t>
            </a:r>
            <a:r>
              <a:rPr lang="en-US" sz="1400" dirty="0" err="1">
                <a:solidFill>
                  <a:schemeClr val="bg1"/>
                </a:solidFill>
                <a:latin typeface="Arial" panose="020B0604020202020204" pitchFamily="34" charset="0"/>
                <a:cs typeface="Arial" panose="020B0604020202020204" pitchFamily="34" charset="0"/>
              </a:rPr>
              <a:t>Scarpetta</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Director for Employment, Labour and Social Affairs, OECD</a:t>
            </a:r>
            <a:endParaRPr lang="en-GB" sz="1400" dirty="0">
              <a:solidFill>
                <a:schemeClr val="bg1"/>
              </a:solidFill>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205185" y="1642883"/>
            <a:ext cx="4627419" cy="964367"/>
          </a:xfrm>
        </p:spPr>
        <p:txBody>
          <a:bodyPr/>
          <a:lstStyle/>
          <a:p>
            <a:r>
              <a:rPr lang="en-US" sz="2800" dirty="0"/>
              <a:t>Policy responses to new forms of work</a:t>
            </a:r>
            <a:endParaRPr lang="en-GB" sz="2800" dirty="0"/>
          </a:p>
        </p:txBody>
      </p:sp>
      <p:sp>
        <p:nvSpPr>
          <p:cNvPr id="6" name="Subtitle 5"/>
          <p:cNvSpPr>
            <a:spLocks noGrp="1"/>
          </p:cNvSpPr>
          <p:nvPr>
            <p:ph type="subTitle" idx="1"/>
          </p:nvPr>
        </p:nvSpPr>
        <p:spPr>
          <a:xfrm>
            <a:off x="2205184" y="2573831"/>
            <a:ext cx="4972859" cy="400110"/>
          </a:xfrm>
        </p:spPr>
        <p:txBody>
          <a:bodyPr/>
          <a:lstStyle/>
          <a:p>
            <a:pPr>
              <a:lnSpc>
                <a:spcPct val="100000"/>
              </a:lnSpc>
              <a:spcBef>
                <a:spcPts val="600"/>
              </a:spcBef>
              <a:spcAft>
                <a:spcPts val="600"/>
              </a:spcAft>
            </a:pPr>
            <a:r>
              <a:rPr lang="en-US" sz="2000" dirty="0">
                <a:latin typeface="Arial" panose="020B0604020202020204" pitchFamily="34" charset="0"/>
                <a:cs typeface="Arial" panose="020B0604020202020204" pitchFamily="34" charset="0"/>
              </a:rPr>
              <a:t>Findings from an international survey</a:t>
            </a:r>
            <a:endParaRPr lang="de-AT" sz="2000" dirty="0">
              <a:latin typeface="Arial" panose="020B0604020202020204" pitchFamily="34" charset="0"/>
              <a:cs typeface="Arial" panose="020B0604020202020204" pitchFamily="34" charset="0"/>
            </a:endParaRPr>
          </a:p>
        </p:txBody>
      </p:sp>
      <p:pic>
        <p:nvPicPr>
          <p:cNvPr id="9" name="Picture 8" descr="\\FS-CH-1.main.oecd.org\Users3\Perry_I\Work\Ministirial\logo no text.png"/>
          <p:cNvPicPr>
            <a:picLocks noChangeAspect="1" noChangeArrowheads="1"/>
          </p:cNvPicPr>
          <p:nvPr/>
        </p:nvPicPr>
        <p:blipFill rotWithShape="1">
          <a:blip r:embed="rId3" cstate="screen">
            <a:duotone>
              <a:schemeClr val="accent5">
                <a:shade val="45000"/>
                <a:satMod val="135000"/>
              </a:schemeClr>
              <a:prstClr val="white"/>
            </a:duotone>
            <a:extLst>
              <a:ext uri="{BEBA8EAE-BF5A-486C-A8C5-ECC9F3942E4B}">
                <a14:imgProps xmlns:a14="http://schemas.microsoft.com/office/drawing/2010/main">
                  <a14:imgLayer r:embed="rId4">
                    <a14:imgEffect>
                      <a14:artisticPhotocopy/>
                    </a14:imgEffect>
                    <a14:imgEffect>
                      <a14:brightnessContrast bright="100000" contrast="-40000"/>
                    </a14:imgEffect>
                  </a14:imgLayer>
                </a14:imgProps>
              </a:ext>
              <a:ext uri="{28A0092B-C50C-407E-A947-70E740481C1C}">
                <a14:useLocalDpi xmlns:a14="http://schemas.microsoft.com/office/drawing/2010/main"/>
              </a:ext>
            </a:extLst>
          </a:blip>
          <a:srcRect/>
          <a:stretch/>
        </p:blipFill>
        <p:spPr bwMode="auto">
          <a:xfrm>
            <a:off x="6653526" y="1046323"/>
            <a:ext cx="1085710" cy="17110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05181" y="4055307"/>
            <a:ext cx="4187088" cy="738664"/>
          </a:xfrm>
          <a:prstGeom prst="rect">
            <a:avLst/>
          </a:prstGeom>
        </p:spPr>
        <p:txBody>
          <a:bodyPr wrap="square">
            <a:spAutoFit/>
          </a:bodyPr>
          <a:lstStyle/>
          <a:p>
            <a:r>
              <a:rPr lang="en-GB" sz="1400" dirty="0">
                <a:solidFill>
                  <a:schemeClr val="bg1"/>
                </a:solidFill>
                <a:latin typeface="Arial" panose="020B0604020202020204" pitchFamily="34" charset="0"/>
                <a:cs typeface="Arial" panose="020B0604020202020204" pitchFamily="34" charset="0"/>
              </a:rPr>
              <a:t>2nd meeting of the G20 Employment Working Group under the Japanese G20 Presidency</a:t>
            </a:r>
          </a:p>
          <a:p>
            <a:r>
              <a:rPr lang="en-US" sz="1400" dirty="0" smtClean="0">
                <a:solidFill>
                  <a:schemeClr val="bg1"/>
                </a:solidFill>
                <a:latin typeface="Arial" panose="020B0604020202020204" pitchFamily="34" charset="0"/>
                <a:cs typeface="Arial" panose="020B0604020202020204" pitchFamily="34" charset="0"/>
              </a:rPr>
              <a:t>22-24 </a:t>
            </a:r>
            <a:r>
              <a:rPr lang="en-US" sz="1400" dirty="0">
                <a:solidFill>
                  <a:schemeClr val="bg1"/>
                </a:solidFill>
                <a:latin typeface="Arial" panose="020B0604020202020204" pitchFamily="34" charset="0"/>
                <a:cs typeface="Arial" panose="020B0604020202020204" pitchFamily="34" charset="0"/>
              </a:rPr>
              <a:t>April 2019, Tokyo</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492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9"/>
          <p:cNvSpPr txBox="1">
            <a:spLocks/>
          </p:cNvSpPr>
          <p:nvPr/>
        </p:nvSpPr>
        <p:spPr>
          <a:xfrm>
            <a:off x="1080000" y="178200"/>
            <a:ext cx="7161792" cy="766800"/>
          </a:xfrm>
          <a:prstGeom prst="rect">
            <a:avLst/>
          </a:prstGeom>
        </p:spPr>
        <p:txBody>
          <a:bodyPr vert="horz" lIns="91440" tIns="45720" rIns="91440" bIns="45720" rtlCol="0" anchor="ctr">
            <a:noAutofit/>
          </a:bodyPr>
          <a:lstStyle>
            <a:lvl1pPr algn="l" rtl="0" eaLnBrk="1" latinLnBrk="0" hangingPunct="1">
              <a:spcBef>
                <a:spcPct val="0"/>
              </a:spcBef>
              <a:buNone/>
              <a:defRPr kumimoji="0" sz="2400" kern="1200">
                <a:solidFill>
                  <a:schemeClr val="tx1"/>
                </a:solidFill>
                <a:latin typeface="+mj-lt"/>
                <a:ea typeface="+mj-ea"/>
                <a:cs typeface="+mj-cs"/>
              </a:defRPr>
            </a:lvl1pPr>
          </a:lstStyle>
          <a:p>
            <a:r>
              <a:rPr lang="en-US" dirty="0"/>
              <a:t>Extending collective bargaining rights </a:t>
            </a:r>
            <a:endParaRPr lang="en-GB" dirty="0"/>
          </a:p>
        </p:txBody>
      </p:sp>
      <p:pic>
        <p:nvPicPr>
          <p:cNvPr id="14" name="Picture 2" descr="C:\Users\muir_t\Pictures\World map.gif"/>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17571"/>
          <a:stretch/>
        </p:blipFill>
        <p:spPr bwMode="auto">
          <a:xfrm>
            <a:off x="652265" y="2202702"/>
            <a:ext cx="6781094" cy="2794806"/>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4042812" y="2954157"/>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p:cNvSpPr/>
          <p:nvPr/>
        </p:nvSpPr>
        <p:spPr>
          <a:xfrm>
            <a:off x="3302566" y="3158848"/>
            <a:ext cx="1683940" cy="882514"/>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bg2">
                    <a:lumMod val="10000"/>
                  </a:schemeClr>
                </a:solidFill>
                <a:latin typeface="Calibri" panose="020F0502020204030204" pitchFamily="34" charset="0"/>
              </a:rPr>
              <a:t>France	</a:t>
            </a:r>
          </a:p>
          <a:p>
            <a:r>
              <a:rPr lang="en-US" sz="1600" dirty="0" smtClean="0">
                <a:solidFill>
                  <a:schemeClr val="bg2">
                    <a:lumMod val="10000"/>
                  </a:schemeClr>
                </a:solidFill>
                <a:latin typeface="Calibri" panose="020F0502020204030204" pitchFamily="34" charset="0"/>
              </a:rPr>
              <a:t>CB </a:t>
            </a:r>
            <a:r>
              <a:rPr lang="en-US" sz="1600" dirty="0">
                <a:solidFill>
                  <a:schemeClr val="bg2">
                    <a:lumMod val="10000"/>
                  </a:schemeClr>
                </a:solidFill>
                <a:latin typeface="Calibri" panose="020F0502020204030204" pitchFamily="34" charset="0"/>
              </a:rPr>
              <a:t>rights for platform workers</a:t>
            </a:r>
          </a:p>
          <a:p>
            <a:endParaRPr lang="en-GB" sz="1600" dirty="0">
              <a:solidFill>
                <a:schemeClr val="bg2">
                  <a:lumMod val="10000"/>
                </a:schemeClr>
              </a:solidFill>
              <a:latin typeface="Calibri" panose="020F0502020204030204" pitchFamily="34" charset="0"/>
            </a:endParaRPr>
          </a:p>
        </p:txBody>
      </p:sp>
      <p:sp>
        <p:nvSpPr>
          <p:cNvPr id="2" name="Slide Number Placeholder 1"/>
          <p:cNvSpPr>
            <a:spLocks noGrp="1"/>
          </p:cNvSpPr>
          <p:nvPr>
            <p:ph type="sldNum" sz="quarter" idx="4"/>
          </p:nvPr>
        </p:nvSpPr>
        <p:spPr/>
        <p:txBody>
          <a:bodyPr/>
          <a:lstStyle/>
          <a:p>
            <a:fld id="{4DBA4320-113A-4BEE-A654-389C4380C06B}" type="slidenum">
              <a:rPr lang="en-GB" smtClean="0"/>
              <a:t>10</a:t>
            </a:fld>
            <a:endParaRPr lang="en-GB"/>
          </a:p>
        </p:txBody>
      </p:sp>
      <p:sp>
        <p:nvSpPr>
          <p:cNvPr id="18" name="Content Placeholder 2"/>
          <p:cNvSpPr txBox="1">
            <a:spLocks/>
          </p:cNvSpPr>
          <p:nvPr/>
        </p:nvSpPr>
        <p:spPr>
          <a:xfrm>
            <a:off x="512064" y="1201500"/>
            <a:ext cx="8127936" cy="3607038"/>
          </a:xfrm>
          <a:prstGeom prst="rect">
            <a:avLst/>
          </a:prstGeom>
        </p:spPr>
        <p:txBody>
          <a:bodyPr vert="horz">
            <a:normAutofit/>
          </a:bodyPr>
          <a:lst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marL="0" indent="0">
              <a:buNone/>
            </a:pPr>
            <a:r>
              <a:rPr lang="en-US" sz="2000" dirty="0">
                <a:solidFill>
                  <a:schemeClr val="accent1">
                    <a:lumMod val="50000"/>
                  </a:schemeClr>
                </a:solidFill>
                <a:latin typeface="Calibri" panose="020F0502020204030204" pitchFamily="34" charset="0"/>
                <a:cs typeface="Calibri" panose="020F0502020204030204" pitchFamily="34" charset="0"/>
              </a:rPr>
              <a:t>Countries may want to consider adaptations to existing regulations for </a:t>
            </a:r>
            <a:r>
              <a:rPr lang="en-US" sz="2000" dirty="0" err="1" smtClean="0">
                <a:solidFill>
                  <a:schemeClr val="accent1">
                    <a:lumMod val="50000"/>
                  </a:schemeClr>
                </a:solidFill>
                <a:latin typeface="Calibri" panose="020F0502020204030204" pitchFamily="34" charset="0"/>
                <a:cs typeface="Calibri" panose="020F0502020204030204" pitchFamily="34" charset="0"/>
              </a:rPr>
              <a:t>i</a:t>
            </a:r>
            <a:r>
              <a:rPr lang="en-US" sz="2000" dirty="0" smtClean="0">
                <a:solidFill>
                  <a:schemeClr val="accent1">
                    <a:lumMod val="50000"/>
                  </a:schemeClr>
                </a:solidFill>
                <a:latin typeface="Calibri" panose="020F0502020204030204" pitchFamily="34" charset="0"/>
                <a:cs typeface="Calibri" panose="020F0502020204030204" pitchFamily="34" charset="0"/>
              </a:rPr>
              <a:t>) workers </a:t>
            </a:r>
            <a:r>
              <a:rPr lang="en-US" sz="2000" dirty="0">
                <a:solidFill>
                  <a:schemeClr val="accent1">
                    <a:lumMod val="50000"/>
                  </a:schemeClr>
                </a:solidFill>
                <a:latin typeface="Calibri" panose="020F0502020204030204" pitchFamily="34" charset="0"/>
                <a:cs typeface="Calibri" panose="020F0502020204030204" pitchFamily="34" charset="0"/>
              </a:rPr>
              <a:t>in the grey zone, and/or ii) those with little/no bargaining power and few/no outside options</a:t>
            </a:r>
          </a:p>
        </p:txBody>
      </p:sp>
      <p:sp>
        <p:nvSpPr>
          <p:cNvPr id="12" name="Oval 11"/>
          <p:cNvSpPr/>
          <p:nvPr/>
        </p:nvSpPr>
        <p:spPr>
          <a:xfrm>
            <a:off x="2636225" y="2845426"/>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ctangle 14"/>
          <p:cNvSpPr/>
          <p:nvPr/>
        </p:nvSpPr>
        <p:spPr>
          <a:xfrm>
            <a:off x="652265" y="3005019"/>
            <a:ext cx="2126933" cy="1351172"/>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bg2">
                    <a:lumMod val="10000"/>
                  </a:schemeClr>
                </a:solidFill>
                <a:latin typeface="Calibri" panose="020F0502020204030204" pitchFamily="34" charset="0"/>
              </a:rPr>
              <a:t>Canada</a:t>
            </a:r>
          </a:p>
          <a:p>
            <a:r>
              <a:rPr lang="en-US" sz="1600" dirty="0" smtClean="0">
                <a:solidFill>
                  <a:schemeClr val="bg2">
                    <a:lumMod val="10000"/>
                  </a:schemeClr>
                </a:solidFill>
                <a:latin typeface="Calibri" panose="020F0502020204030204" pitchFamily="34" charset="0"/>
              </a:rPr>
              <a:t>Broad definition of  </a:t>
            </a:r>
            <a:r>
              <a:rPr lang="en-US" sz="1600" dirty="0">
                <a:solidFill>
                  <a:schemeClr val="bg2">
                    <a:lumMod val="10000"/>
                  </a:schemeClr>
                </a:solidFill>
                <a:latin typeface="Calibri" panose="020F0502020204030204" pitchFamily="34" charset="0"/>
              </a:rPr>
              <a:t>“employee</a:t>
            </a:r>
            <a:r>
              <a:rPr lang="en-US" sz="1600" dirty="0" smtClean="0">
                <a:solidFill>
                  <a:schemeClr val="bg2">
                    <a:lumMod val="10000"/>
                  </a:schemeClr>
                </a:solidFill>
                <a:latin typeface="Calibri" panose="020F0502020204030204" pitchFamily="34" charset="0"/>
              </a:rPr>
              <a:t>” in </a:t>
            </a:r>
            <a:r>
              <a:rPr lang="en-US" sz="1600" dirty="0" err="1">
                <a:solidFill>
                  <a:schemeClr val="bg2">
                    <a:lumMod val="10000"/>
                  </a:schemeClr>
                </a:solidFill>
                <a:latin typeface="Calibri" panose="020F0502020204030204" pitchFamily="34" charset="0"/>
              </a:rPr>
              <a:t>labour</a:t>
            </a:r>
            <a:r>
              <a:rPr lang="en-US" sz="1600" dirty="0">
                <a:solidFill>
                  <a:schemeClr val="bg2">
                    <a:lumMod val="10000"/>
                  </a:schemeClr>
                </a:solidFill>
                <a:latin typeface="Calibri" panose="020F0502020204030204" pitchFamily="34" charset="0"/>
              </a:rPr>
              <a:t> relations legislation </a:t>
            </a:r>
            <a:r>
              <a:rPr lang="en-US" sz="1600" dirty="0" smtClean="0">
                <a:solidFill>
                  <a:schemeClr val="bg2">
                    <a:lumMod val="10000"/>
                  </a:schemeClr>
                </a:solidFill>
                <a:latin typeface="Calibri" panose="020F0502020204030204" pitchFamily="34" charset="0"/>
              </a:rPr>
              <a:t>&amp; CB </a:t>
            </a:r>
            <a:r>
              <a:rPr lang="en-US" sz="1600" dirty="0">
                <a:solidFill>
                  <a:schemeClr val="bg2">
                    <a:lumMod val="10000"/>
                  </a:schemeClr>
                </a:solidFill>
                <a:latin typeface="Calibri" panose="020F0502020204030204" pitchFamily="34" charset="0"/>
              </a:rPr>
              <a:t>rights </a:t>
            </a:r>
            <a:r>
              <a:rPr lang="en-US" sz="1600" dirty="0" smtClean="0">
                <a:solidFill>
                  <a:schemeClr val="bg2">
                    <a:lumMod val="10000"/>
                  </a:schemeClr>
                </a:solidFill>
                <a:latin typeface="Calibri" panose="020F0502020204030204" pitchFamily="34" charset="0"/>
              </a:rPr>
              <a:t>for </a:t>
            </a:r>
            <a:r>
              <a:rPr lang="en-US" sz="1600" dirty="0">
                <a:solidFill>
                  <a:schemeClr val="bg2">
                    <a:lumMod val="10000"/>
                  </a:schemeClr>
                </a:solidFill>
                <a:latin typeface="Calibri" panose="020F0502020204030204" pitchFamily="34" charset="0"/>
              </a:rPr>
              <a:t>artists</a:t>
            </a:r>
          </a:p>
        </p:txBody>
      </p:sp>
      <p:sp>
        <p:nvSpPr>
          <p:cNvPr id="16" name="Oval 15"/>
          <p:cNvSpPr/>
          <p:nvPr/>
        </p:nvSpPr>
        <p:spPr>
          <a:xfrm>
            <a:off x="6453402" y="4331736"/>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Rectangle 19"/>
          <p:cNvSpPr/>
          <p:nvPr/>
        </p:nvSpPr>
        <p:spPr>
          <a:xfrm>
            <a:off x="6331474" y="3102013"/>
            <a:ext cx="2555352" cy="1113261"/>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Australia</a:t>
            </a:r>
            <a:endParaRPr lang="en-GB" sz="1600" b="1" dirty="0">
              <a:solidFill>
                <a:schemeClr val="bg2">
                  <a:lumMod val="10000"/>
                </a:schemeClr>
              </a:solidFill>
              <a:latin typeface="Calibri" panose="020F0502020204030204" pitchFamily="34" charset="0"/>
            </a:endParaRPr>
          </a:p>
          <a:p>
            <a:r>
              <a:rPr lang="en-US" sz="1600" dirty="0" smtClean="0">
                <a:solidFill>
                  <a:schemeClr val="bg2">
                    <a:lumMod val="10000"/>
                  </a:schemeClr>
                </a:solidFill>
                <a:latin typeface="Calibri" panose="020F0502020204030204" pitchFamily="34" charset="0"/>
              </a:rPr>
              <a:t>Exemptions for businesses from competition law where in the public interest</a:t>
            </a:r>
            <a:endParaRPr lang="en-US" sz="1600"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2033957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9"/>
          <p:cNvSpPr txBox="1">
            <a:spLocks/>
          </p:cNvSpPr>
          <p:nvPr/>
        </p:nvSpPr>
        <p:spPr>
          <a:xfrm>
            <a:off x="1080000" y="178200"/>
            <a:ext cx="7161792" cy="766800"/>
          </a:xfrm>
          <a:prstGeom prst="rect">
            <a:avLst/>
          </a:prstGeom>
        </p:spPr>
        <p:txBody>
          <a:bodyPr vert="horz" lIns="91440" tIns="45720" rIns="91440" bIns="45720" rtlCol="0" anchor="ctr">
            <a:noAutofit/>
          </a:bodyPr>
          <a:lstStyle>
            <a:lvl1pPr algn="l" rtl="0" eaLnBrk="1" latinLnBrk="0" hangingPunct="1">
              <a:spcBef>
                <a:spcPct val="0"/>
              </a:spcBef>
              <a:buNone/>
              <a:defRPr kumimoji="0" sz="2400" kern="1200">
                <a:solidFill>
                  <a:schemeClr val="tx1"/>
                </a:solidFill>
                <a:latin typeface="+mj-lt"/>
                <a:ea typeface="+mj-ea"/>
                <a:cs typeface="+mj-cs"/>
              </a:defRPr>
            </a:lvl1pPr>
          </a:lstStyle>
          <a:p>
            <a:r>
              <a:rPr lang="en-US" dirty="0"/>
              <a:t>Enhancing data collection &amp; coordination</a:t>
            </a:r>
            <a:endParaRPr lang="en-GB" dirty="0"/>
          </a:p>
        </p:txBody>
      </p:sp>
      <p:pic>
        <p:nvPicPr>
          <p:cNvPr id="14" name="Picture 2" descr="C:\Users\muir_t\Pictures\World map.gif"/>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17571"/>
          <a:stretch/>
        </p:blipFill>
        <p:spPr bwMode="auto">
          <a:xfrm>
            <a:off x="652265" y="2202702"/>
            <a:ext cx="6781094" cy="279480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4DBA4320-113A-4BEE-A654-389C4380C06B}" type="slidenum">
              <a:rPr lang="en-GB" smtClean="0"/>
              <a:t>11</a:t>
            </a:fld>
            <a:endParaRPr lang="en-GB"/>
          </a:p>
        </p:txBody>
      </p:sp>
      <p:sp>
        <p:nvSpPr>
          <p:cNvPr id="18" name="Content Placeholder 2"/>
          <p:cNvSpPr txBox="1">
            <a:spLocks/>
          </p:cNvSpPr>
          <p:nvPr/>
        </p:nvSpPr>
        <p:spPr>
          <a:xfrm>
            <a:off x="494852" y="1021976"/>
            <a:ext cx="8145148" cy="3786562"/>
          </a:xfrm>
          <a:prstGeom prst="rect">
            <a:avLst/>
          </a:prstGeom>
        </p:spPr>
        <p:txBody>
          <a:bodyPr vert="horz">
            <a:normAutofit/>
          </a:bodyPr>
          <a:lst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marL="0" indent="0">
              <a:buNone/>
            </a:pPr>
            <a:r>
              <a:rPr lang="en-US" sz="2000" dirty="0" smtClean="0">
                <a:solidFill>
                  <a:schemeClr val="accent1">
                    <a:lumMod val="50000"/>
                  </a:schemeClr>
                </a:solidFill>
                <a:latin typeface="Calibri" panose="020F0502020204030204" pitchFamily="34" charset="0"/>
                <a:cs typeface="Calibri" panose="020F0502020204030204" pitchFamily="34" charset="0"/>
              </a:rPr>
              <a:t>Policymaking </a:t>
            </a:r>
            <a:r>
              <a:rPr lang="en-US" sz="2000" dirty="0">
                <a:solidFill>
                  <a:schemeClr val="accent1">
                    <a:lumMod val="50000"/>
                  </a:schemeClr>
                </a:solidFill>
                <a:latin typeface="Calibri" panose="020F0502020204030204" pitchFamily="34" charset="0"/>
                <a:cs typeface="Calibri" panose="020F0502020204030204" pitchFamily="34" charset="0"/>
              </a:rPr>
              <a:t>should be based on evidence </a:t>
            </a:r>
            <a:r>
              <a:rPr lang="en-US" sz="2000" dirty="0" smtClean="0">
                <a:solidFill>
                  <a:schemeClr val="accent1">
                    <a:lumMod val="50000"/>
                  </a:schemeClr>
                </a:solidFill>
                <a:latin typeface="Calibri" panose="020F0502020204030204" pitchFamily="34" charset="0"/>
                <a:cs typeface="Calibri" panose="020F0502020204030204" pitchFamily="34" charset="0"/>
              </a:rPr>
              <a:t>not anecdotes, and peer </a:t>
            </a:r>
            <a:r>
              <a:rPr lang="en-US" sz="2000" dirty="0">
                <a:solidFill>
                  <a:schemeClr val="accent1">
                    <a:lumMod val="50000"/>
                  </a:schemeClr>
                </a:solidFill>
                <a:latin typeface="Calibri" panose="020F0502020204030204" pitchFamily="34" charset="0"/>
                <a:cs typeface="Calibri" panose="020F0502020204030204" pitchFamily="34" charset="0"/>
              </a:rPr>
              <a:t>learning can also contribute to better </a:t>
            </a:r>
            <a:r>
              <a:rPr lang="en-US" sz="2000" dirty="0" smtClean="0">
                <a:solidFill>
                  <a:schemeClr val="accent1">
                    <a:lumMod val="50000"/>
                  </a:schemeClr>
                </a:solidFill>
                <a:latin typeface="Calibri" panose="020F0502020204030204" pitchFamily="34" charset="0"/>
                <a:cs typeface="Calibri" panose="020F0502020204030204" pitchFamily="34" charset="0"/>
              </a:rPr>
              <a:t>policies</a:t>
            </a:r>
          </a:p>
          <a:p>
            <a:pPr marL="0" indent="0">
              <a:buNone/>
            </a:pPr>
            <a:r>
              <a:rPr lang="en-US" sz="2000" dirty="0" smtClean="0">
                <a:solidFill>
                  <a:schemeClr val="accent1">
                    <a:lumMod val="50000"/>
                  </a:schemeClr>
                </a:solidFill>
                <a:latin typeface="Calibri" panose="020F0502020204030204" pitchFamily="34" charset="0"/>
                <a:cs typeface="Calibri" panose="020F0502020204030204" pitchFamily="34" charset="0"/>
              </a:rPr>
              <a:t>Building on G20 commitments, consider </a:t>
            </a:r>
            <a:r>
              <a:rPr lang="en-US" sz="2000" dirty="0">
                <a:solidFill>
                  <a:schemeClr val="accent1">
                    <a:lumMod val="50000"/>
                  </a:schemeClr>
                </a:solidFill>
                <a:latin typeface="Calibri" panose="020F0502020204030204" pitchFamily="34" charset="0"/>
                <a:cs typeface="Calibri" panose="020F0502020204030204" pitchFamily="34" charset="0"/>
              </a:rPr>
              <a:t>ways to improve working conditions for “global” platform </a:t>
            </a:r>
            <a:r>
              <a:rPr lang="en-US" sz="2000" dirty="0" smtClean="0">
                <a:solidFill>
                  <a:schemeClr val="accent1">
                    <a:lumMod val="50000"/>
                  </a:schemeClr>
                </a:solidFill>
                <a:latin typeface="Calibri" panose="020F0502020204030204" pitchFamily="34" charset="0"/>
                <a:cs typeface="Calibri" panose="020F0502020204030204" pitchFamily="34" charset="0"/>
              </a:rPr>
              <a:t>workers– </a:t>
            </a:r>
            <a:r>
              <a:rPr lang="en-US" sz="2000" dirty="0">
                <a:solidFill>
                  <a:schemeClr val="accent1">
                    <a:lumMod val="50000"/>
                  </a:schemeClr>
                </a:solidFill>
                <a:latin typeface="Calibri" panose="020F0502020204030204" pitchFamily="34" charset="0"/>
                <a:cs typeface="Calibri" panose="020F0502020204030204" pitchFamily="34" charset="0"/>
              </a:rPr>
              <a:t>incl. best practice principles or guidelines</a:t>
            </a:r>
          </a:p>
          <a:p>
            <a:pPr marL="0" indent="0">
              <a:buNone/>
            </a:pPr>
            <a:endParaRPr lang="en-US" sz="2000" dirty="0">
              <a:solidFill>
                <a:schemeClr val="accent1">
                  <a:lumMod val="50000"/>
                </a:schemeClr>
              </a:solidFill>
              <a:latin typeface="Calibri" panose="020F0502020204030204" pitchFamily="34" charset="0"/>
              <a:cs typeface="Calibri" panose="020F0502020204030204" pitchFamily="34" charset="0"/>
            </a:endParaRPr>
          </a:p>
        </p:txBody>
      </p:sp>
      <p:sp>
        <p:nvSpPr>
          <p:cNvPr id="15" name="Rectangle 14"/>
          <p:cNvSpPr/>
          <p:nvPr/>
        </p:nvSpPr>
        <p:spPr>
          <a:xfrm>
            <a:off x="1080000" y="3321488"/>
            <a:ext cx="2511290" cy="1351172"/>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US</a:t>
            </a:r>
            <a:endParaRPr lang="en-GB" sz="1600" b="1" dirty="0">
              <a:solidFill>
                <a:schemeClr val="bg2">
                  <a:lumMod val="10000"/>
                </a:schemeClr>
              </a:solidFill>
              <a:latin typeface="Calibri" panose="020F0502020204030204" pitchFamily="34" charset="0"/>
            </a:endParaRPr>
          </a:p>
          <a:p>
            <a:r>
              <a:rPr lang="en-US" sz="1600" dirty="0" smtClean="0">
                <a:solidFill>
                  <a:schemeClr val="bg2">
                    <a:lumMod val="10000"/>
                  </a:schemeClr>
                </a:solidFill>
                <a:latin typeface="Calibri" panose="020F0502020204030204" pitchFamily="34" charset="0"/>
              </a:rPr>
              <a:t>New questions </a:t>
            </a:r>
            <a:r>
              <a:rPr lang="en-US" sz="1600" dirty="0">
                <a:solidFill>
                  <a:schemeClr val="bg2">
                    <a:lumMod val="10000"/>
                  </a:schemeClr>
                </a:solidFill>
                <a:latin typeface="Calibri" panose="020F0502020204030204" pitchFamily="34" charset="0"/>
              </a:rPr>
              <a:t>on contingent &amp; alternative employment arrangements </a:t>
            </a:r>
          </a:p>
          <a:p>
            <a:r>
              <a:rPr lang="en-US" sz="1600" dirty="0" smtClean="0">
                <a:solidFill>
                  <a:schemeClr val="bg2">
                    <a:lumMod val="10000"/>
                  </a:schemeClr>
                </a:solidFill>
                <a:latin typeface="Calibri" panose="020F0502020204030204" pitchFamily="34" charset="0"/>
              </a:rPr>
              <a:t>added to HH survey</a:t>
            </a:r>
            <a:endParaRPr lang="en-US" sz="1600" dirty="0">
              <a:solidFill>
                <a:schemeClr val="bg2">
                  <a:lumMod val="10000"/>
                </a:schemeClr>
              </a:solidFill>
              <a:latin typeface="Calibri" panose="020F0502020204030204" pitchFamily="34" charset="0"/>
            </a:endParaRPr>
          </a:p>
        </p:txBody>
      </p:sp>
      <p:sp>
        <p:nvSpPr>
          <p:cNvPr id="13" name="Oval 12"/>
          <p:cNvSpPr/>
          <p:nvPr/>
        </p:nvSpPr>
        <p:spPr>
          <a:xfrm>
            <a:off x="6362121" y="3185610"/>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Rectangle 20"/>
          <p:cNvSpPr/>
          <p:nvPr/>
        </p:nvSpPr>
        <p:spPr>
          <a:xfrm>
            <a:off x="4042812" y="3005019"/>
            <a:ext cx="2225142" cy="1573825"/>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Korea</a:t>
            </a:r>
          </a:p>
          <a:p>
            <a:r>
              <a:rPr lang="en-US" sz="1600" dirty="0" smtClean="0">
                <a:solidFill>
                  <a:schemeClr val="bg2">
                    <a:lumMod val="10000"/>
                  </a:schemeClr>
                </a:solidFill>
                <a:latin typeface="Calibri" panose="020F0502020204030204" pitchFamily="34" charset="0"/>
              </a:rPr>
              <a:t>Taskforce of </a:t>
            </a:r>
            <a:r>
              <a:rPr lang="en-US" sz="1600" dirty="0" err="1">
                <a:solidFill>
                  <a:schemeClr val="bg2">
                    <a:lumMod val="10000"/>
                  </a:schemeClr>
                </a:solidFill>
                <a:latin typeface="Calibri" panose="020F0502020204030204" pitchFamily="34" charset="0"/>
              </a:rPr>
              <a:t>labour</a:t>
            </a:r>
            <a:r>
              <a:rPr lang="en-US" sz="1600" dirty="0">
                <a:solidFill>
                  <a:schemeClr val="bg2">
                    <a:lumMod val="10000"/>
                  </a:schemeClr>
                </a:solidFill>
                <a:latin typeface="Calibri" panose="020F0502020204030204" pitchFamily="34" charset="0"/>
              </a:rPr>
              <a:t> experts to design </a:t>
            </a:r>
            <a:r>
              <a:rPr lang="en-US" sz="1600" dirty="0" smtClean="0">
                <a:solidFill>
                  <a:schemeClr val="bg2">
                    <a:lumMod val="10000"/>
                  </a:schemeClr>
                </a:solidFill>
                <a:latin typeface="Calibri" panose="020F0502020204030204" pitchFamily="34" charset="0"/>
              </a:rPr>
              <a:t>policies </a:t>
            </a:r>
            <a:r>
              <a:rPr lang="en-US" sz="1600" dirty="0">
                <a:solidFill>
                  <a:schemeClr val="bg2">
                    <a:lumMod val="10000"/>
                  </a:schemeClr>
                </a:solidFill>
                <a:latin typeface="Calibri" panose="020F0502020204030204" pitchFamily="34" charset="0"/>
              </a:rPr>
              <a:t>for non-regular workers, </a:t>
            </a:r>
            <a:r>
              <a:rPr lang="en-US" sz="1600" dirty="0" smtClean="0">
                <a:solidFill>
                  <a:schemeClr val="bg2">
                    <a:lumMod val="10000"/>
                  </a:schemeClr>
                </a:solidFill>
                <a:latin typeface="Calibri" panose="020F0502020204030204" pitchFamily="34" charset="0"/>
              </a:rPr>
              <a:t>incl. dependent contractors</a:t>
            </a:r>
            <a:endParaRPr lang="en-GB" sz="1600" dirty="0">
              <a:solidFill>
                <a:schemeClr val="bg2">
                  <a:lumMod val="10000"/>
                </a:schemeClr>
              </a:solidFill>
              <a:latin typeface="Calibri" panose="020F0502020204030204" pitchFamily="34" charset="0"/>
            </a:endParaRPr>
          </a:p>
        </p:txBody>
      </p:sp>
      <p:sp>
        <p:nvSpPr>
          <p:cNvPr id="22" name="Oval 21"/>
          <p:cNvSpPr/>
          <p:nvPr/>
        </p:nvSpPr>
        <p:spPr>
          <a:xfrm>
            <a:off x="6539474" y="3183582"/>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Rectangle 22"/>
          <p:cNvSpPr/>
          <p:nvPr/>
        </p:nvSpPr>
        <p:spPr>
          <a:xfrm>
            <a:off x="6735365" y="2645978"/>
            <a:ext cx="2176155" cy="1075208"/>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Japan</a:t>
            </a:r>
          </a:p>
          <a:p>
            <a:r>
              <a:rPr lang="en-US" sz="1600" dirty="0" smtClean="0">
                <a:solidFill>
                  <a:schemeClr val="bg2">
                    <a:lumMod val="10000"/>
                  </a:schemeClr>
                </a:solidFill>
                <a:latin typeface="Calibri" panose="020F0502020204030204" pitchFamily="34" charset="0"/>
              </a:rPr>
              <a:t>Expert </a:t>
            </a:r>
            <a:r>
              <a:rPr lang="en-US" sz="1600" dirty="0">
                <a:solidFill>
                  <a:schemeClr val="bg2">
                    <a:lumMod val="10000"/>
                  </a:schemeClr>
                </a:solidFill>
                <a:latin typeface="Calibri" panose="020F0502020204030204" pitchFamily="34" charset="0"/>
              </a:rPr>
              <a:t>study group to </a:t>
            </a:r>
            <a:r>
              <a:rPr lang="en-US" sz="1600" dirty="0" err="1">
                <a:solidFill>
                  <a:schemeClr val="bg2">
                    <a:lumMod val="10000"/>
                  </a:schemeClr>
                </a:solidFill>
                <a:latin typeface="Calibri" panose="020F0502020204030204" pitchFamily="34" charset="0"/>
              </a:rPr>
              <a:t>analyse</a:t>
            </a:r>
            <a:r>
              <a:rPr lang="en-US" sz="1600" dirty="0">
                <a:solidFill>
                  <a:schemeClr val="bg2">
                    <a:lumMod val="10000"/>
                  </a:schemeClr>
                </a:solidFill>
                <a:latin typeface="Calibri" panose="020F0502020204030204" pitchFamily="34" charset="0"/>
              </a:rPr>
              <a:t> “Work Style Similar to Employment</a:t>
            </a:r>
            <a:r>
              <a:rPr lang="en-US" sz="1600" dirty="0" smtClean="0">
                <a:solidFill>
                  <a:schemeClr val="bg2">
                    <a:lumMod val="10000"/>
                  </a:schemeClr>
                </a:solidFill>
                <a:latin typeface="Calibri" panose="020F0502020204030204" pitchFamily="34" charset="0"/>
              </a:rPr>
              <a:t>”</a:t>
            </a:r>
            <a:endParaRPr lang="en-GB" sz="1600" dirty="0">
              <a:solidFill>
                <a:schemeClr val="bg2">
                  <a:lumMod val="10000"/>
                </a:schemeClr>
              </a:solidFill>
              <a:latin typeface="Calibri" panose="020F0502020204030204" pitchFamily="34" charset="0"/>
            </a:endParaRPr>
          </a:p>
        </p:txBody>
      </p:sp>
      <p:sp>
        <p:nvSpPr>
          <p:cNvPr id="16" name="Oval 15"/>
          <p:cNvSpPr/>
          <p:nvPr/>
        </p:nvSpPr>
        <p:spPr>
          <a:xfrm>
            <a:off x="2266638" y="3083886"/>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761823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78200"/>
            <a:ext cx="7560000" cy="766800"/>
          </a:xfrm>
        </p:spPr>
        <p:txBody>
          <a:bodyPr/>
          <a:lstStyle/>
          <a:p>
            <a:r>
              <a:rPr lang="en-GB" dirty="0" smtClean="0"/>
              <a:t>Summary of policy directions (1)</a:t>
            </a:r>
            <a:endParaRPr lang="en-GB" dirty="0"/>
          </a:p>
        </p:txBody>
      </p:sp>
      <p:sp>
        <p:nvSpPr>
          <p:cNvPr id="4" name="Slide Number Placeholder 3"/>
          <p:cNvSpPr>
            <a:spLocks noGrp="1"/>
          </p:cNvSpPr>
          <p:nvPr>
            <p:ph type="sldNum" sz="quarter" idx="10"/>
          </p:nvPr>
        </p:nvSpPr>
        <p:spPr/>
        <p:txBody>
          <a:bodyPr/>
          <a:lstStyle/>
          <a:p>
            <a:fld id="{1206269C-C24E-4E80-9A4B-E7E19BB59A67}" type="slidenum">
              <a:rPr lang="de-AT" smtClean="0"/>
              <a:pPr/>
              <a:t>12</a:t>
            </a:fld>
            <a:endParaRPr lang="de-AT" dirty="0"/>
          </a:p>
        </p:txBody>
      </p:sp>
      <p:sp>
        <p:nvSpPr>
          <p:cNvPr id="6" name="Content Placeholder 2"/>
          <p:cNvSpPr txBox="1">
            <a:spLocks/>
          </p:cNvSpPr>
          <p:nvPr/>
        </p:nvSpPr>
        <p:spPr>
          <a:xfrm>
            <a:off x="481263" y="1201500"/>
            <a:ext cx="8277725" cy="3607200"/>
          </a:xfrm>
          <a:prstGeom prst="rect">
            <a:avLst/>
          </a:prstGeom>
        </p:spPr>
        <p:txBody>
          <a:bodyPr vert="horz">
            <a:noAutofit/>
          </a:bodyPr>
          <a:lst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r>
              <a:rPr lang="en-US" sz="1800" dirty="0" smtClean="0">
                <a:solidFill>
                  <a:schemeClr val="accent1">
                    <a:lumMod val="50000"/>
                  </a:schemeClr>
                </a:solidFill>
                <a:latin typeface="Calibri" panose="020F0502020204030204" pitchFamily="34" charset="0"/>
                <a:cs typeface="Calibri" panose="020F0502020204030204" pitchFamily="34" charset="0"/>
              </a:rPr>
              <a:t>Ensuring </a:t>
            </a:r>
            <a:r>
              <a:rPr lang="en-US" sz="1800" dirty="0">
                <a:solidFill>
                  <a:schemeClr val="accent1">
                    <a:lumMod val="50000"/>
                  </a:schemeClr>
                </a:solidFill>
                <a:latin typeface="Calibri" panose="020F0502020204030204" pitchFamily="34" charset="0"/>
                <a:cs typeface="Calibri" panose="020F0502020204030204" pitchFamily="34" charset="0"/>
              </a:rPr>
              <a:t>the correct classification of workers (and tackling misclassification) is </a:t>
            </a:r>
            <a:r>
              <a:rPr lang="en-US" sz="1800" dirty="0" smtClean="0">
                <a:solidFill>
                  <a:schemeClr val="accent1">
                    <a:lumMod val="50000"/>
                  </a:schemeClr>
                </a:solidFill>
                <a:latin typeface="Calibri" panose="020F0502020204030204" pitchFamily="34" charset="0"/>
                <a:cs typeface="Calibri" panose="020F0502020204030204" pitchFamily="34" charset="0"/>
              </a:rPr>
              <a:t>essential</a:t>
            </a:r>
          </a:p>
          <a:p>
            <a:r>
              <a:rPr lang="en-US" sz="1800" dirty="0" smtClean="0">
                <a:solidFill>
                  <a:schemeClr val="accent1">
                    <a:lumMod val="50000"/>
                  </a:schemeClr>
                </a:solidFill>
                <a:latin typeface="Calibri" panose="020F0502020204030204" pitchFamily="34" charset="0"/>
                <a:cs typeface="Calibri" panose="020F0502020204030204" pitchFamily="34" charset="0"/>
              </a:rPr>
              <a:t>It </a:t>
            </a:r>
            <a:r>
              <a:rPr lang="en-US" sz="1800" dirty="0">
                <a:solidFill>
                  <a:schemeClr val="accent1">
                    <a:lumMod val="50000"/>
                  </a:schemeClr>
                </a:solidFill>
                <a:latin typeface="Calibri" panose="020F0502020204030204" pitchFamily="34" charset="0"/>
                <a:cs typeface="Calibri" panose="020F0502020204030204" pitchFamily="34" charset="0"/>
              </a:rPr>
              <a:t>is important to </a:t>
            </a:r>
            <a:r>
              <a:rPr lang="en-US" sz="1800" dirty="0" err="1">
                <a:solidFill>
                  <a:schemeClr val="accent1">
                    <a:lumMod val="50000"/>
                  </a:schemeClr>
                </a:solidFill>
                <a:latin typeface="Calibri" panose="020F0502020204030204" pitchFamily="34" charset="0"/>
                <a:cs typeface="Calibri" panose="020F0502020204030204" pitchFamily="34" charset="0"/>
              </a:rPr>
              <a:t>minimise</a:t>
            </a:r>
            <a:r>
              <a:rPr lang="en-US" sz="1800" dirty="0">
                <a:solidFill>
                  <a:schemeClr val="accent1">
                    <a:lumMod val="50000"/>
                  </a:schemeClr>
                </a:solidFill>
                <a:latin typeface="Calibri" panose="020F0502020204030204" pitchFamily="34" charset="0"/>
                <a:cs typeface="Calibri" panose="020F0502020204030204" pitchFamily="34" charset="0"/>
              </a:rPr>
              <a:t> incentives for firms and workers to misclassify employment relationships as self-employment in order to avoid tax and social contribution </a:t>
            </a:r>
            <a:r>
              <a:rPr lang="en-US" sz="1800" dirty="0" smtClean="0">
                <a:solidFill>
                  <a:schemeClr val="accent1">
                    <a:lumMod val="50000"/>
                  </a:schemeClr>
                </a:solidFill>
                <a:latin typeface="Calibri" panose="020F0502020204030204" pitchFamily="34" charset="0"/>
                <a:cs typeface="Calibri" panose="020F0502020204030204" pitchFamily="34" charset="0"/>
              </a:rPr>
              <a:t>liabilities</a:t>
            </a:r>
          </a:p>
          <a:p>
            <a:r>
              <a:rPr lang="en-US" sz="1800" dirty="0" smtClean="0">
                <a:solidFill>
                  <a:schemeClr val="accent1">
                    <a:lumMod val="50000"/>
                  </a:schemeClr>
                </a:solidFill>
                <a:latin typeface="Calibri" panose="020F0502020204030204" pitchFamily="34" charset="0"/>
                <a:cs typeface="Calibri" panose="020F0502020204030204" pitchFamily="34" charset="0"/>
              </a:rPr>
              <a:t>Consider </a:t>
            </a:r>
            <a:r>
              <a:rPr lang="en-US" sz="1800" dirty="0">
                <a:solidFill>
                  <a:schemeClr val="accent1">
                    <a:lumMod val="50000"/>
                  </a:schemeClr>
                </a:solidFill>
                <a:latin typeface="Calibri" panose="020F0502020204030204" pitchFamily="34" charset="0"/>
                <a:cs typeface="Calibri" panose="020F0502020204030204" pitchFamily="34" charset="0"/>
              </a:rPr>
              <a:t>extending rights and protections to workers in the “grey zone” </a:t>
            </a:r>
            <a:r>
              <a:rPr lang="en-US" sz="1800" dirty="0" smtClean="0">
                <a:solidFill>
                  <a:schemeClr val="accent1">
                    <a:lumMod val="50000"/>
                  </a:schemeClr>
                </a:solidFill>
                <a:latin typeface="Calibri" panose="020F0502020204030204" pitchFamily="34" charset="0"/>
                <a:cs typeface="Calibri" panose="020F0502020204030204" pitchFamily="34" charset="0"/>
              </a:rPr>
              <a:t>– mindful </a:t>
            </a:r>
            <a:r>
              <a:rPr lang="en-US" sz="1800" dirty="0">
                <a:solidFill>
                  <a:schemeClr val="accent1">
                    <a:lumMod val="50000"/>
                  </a:schemeClr>
                </a:solidFill>
                <a:latin typeface="Calibri" panose="020F0502020204030204" pitchFamily="34" charset="0"/>
                <a:cs typeface="Calibri" panose="020F0502020204030204" pitchFamily="34" charset="0"/>
              </a:rPr>
              <a:t>of potential </a:t>
            </a:r>
            <a:r>
              <a:rPr lang="en-US" sz="1800" dirty="0" smtClean="0">
                <a:solidFill>
                  <a:schemeClr val="accent1">
                    <a:lumMod val="50000"/>
                  </a:schemeClr>
                </a:solidFill>
                <a:latin typeface="Calibri" panose="020F0502020204030204" pitchFamily="34" charset="0"/>
                <a:cs typeface="Calibri" panose="020F0502020204030204" pitchFamily="34" charset="0"/>
              </a:rPr>
              <a:t>pitfalls</a:t>
            </a:r>
          </a:p>
          <a:p>
            <a:r>
              <a:rPr lang="en-US" sz="1800" dirty="0" smtClean="0">
                <a:solidFill>
                  <a:schemeClr val="accent1">
                    <a:lumMod val="50000"/>
                  </a:schemeClr>
                </a:solidFill>
                <a:latin typeface="Calibri" panose="020F0502020204030204" pitchFamily="34" charset="0"/>
                <a:cs typeface="Calibri" panose="020F0502020204030204" pitchFamily="34" charset="0"/>
              </a:rPr>
              <a:t>Greater efforts may be needed in some countries to ensure adequate working conditions in fixed-term, casual &amp; platform work, and tackle excessive and/or improper use</a:t>
            </a:r>
          </a:p>
          <a:p>
            <a:r>
              <a:rPr lang="en-US" sz="1800" dirty="0" smtClean="0">
                <a:solidFill>
                  <a:schemeClr val="accent1">
                    <a:lumMod val="50000"/>
                  </a:schemeClr>
                </a:solidFill>
                <a:latin typeface="Calibri" panose="020F0502020204030204" pitchFamily="34" charset="0"/>
                <a:cs typeface="Calibri" panose="020F0502020204030204" pitchFamily="34" charset="0"/>
              </a:rPr>
              <a:t>Social protection systems should be examined and, where necessary, reformed to improve access to benefits for workers in new forms of work</a:t>
            </a:r>
          </a:p>
        </p:txBody>
      </p:sp>
    </p:spTree>
    <p:extLst>
      <p:ext uri="{BB962C8B-B14F-4D97-AF65-F5344CB8AC3E}">
        <p14:creationId xmlns:p14="http://schemas.microsoft.com/office/powerpoint/2010/main" val="424942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78200"/>
            <a:ext cx="7560000" cy="766800"/>
          </a:xfrm>
        </p:spPr>
        <p:txBody>
          <a:bodyPr/>
          <a:lstStyle/>
          <a:p>
            <a:r>
              <a:rPr lang="en-GB" dirty="0" smtClean="0"/>
              <a:t>Summary of policy directions (2)</a:t>
            </a:r>
            <a:endParaRPr lang="en-GB" dirty="0"/>
          </a:p>
        </p:txBody>
      </p:sp>
      <p:sp>
        <p:nvSpPr>
          <p:cNvPr id="4" name="Slide Number Placeholder 3"/>
          <p:cNvSpPr>
            <a:spLocks noGrp="1"/>
          </p:cNvSpPr>
          <p:nvPr>
            <p:ph type="sldNum" sz="quarter" idx="10"/>
          </p:nvPr>
        </p:nvSpPr>
        <p:spPr/>
        <p:txBody>
          <a:bodyPr/>
          <a:lstStyle/>
          <a:p>
            <a:fld id="{1206269C-C24E-4E80-9A4B-E7E19BB59A67}" type="slidenum">
              <a:rPr lang="de-AT" smtClean="0"/>
              <a:pPr/>
              <a:t>13</a:t>
            </a:fld>
            <a:endParaRPr lang="de-AT" dirty="0"/>
          </a:p>
        </p:txBody>
      </p:sp>
      <p:sp>
        <p:nvSpPr>
          <p:cNvPr id="6" name="Content Placeholder 2"/>
          <p:cNvSpPr txBox="1">
            <a:spLocks/>
          </p:cNvSpPr>
          <p:nvPr/>
        </p:nvSpPr>
        <p:spPr>
          <a:xfrm>
            <a:off x="481263" y="1201500"/>
            <a:ext cx="8277725" cy="3607200"/>
          </a:xfrm>
          <a:prstGeom prst="rect">
            <a:avLst/>
          </a:prstGeom>
        </p:spPr>
        <p:txBody>
          <a:bodyPr vert="horz">
            <a:noAutofit/>
          </a:bodyPr>
          <a:lst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r>
              <a:rPr lang="en-US" sz="1800" dirty="0">
                <a:solidFill>
                  <a:schemeClr val="accent1">
                    <a:lumMod val="50000"/>
                  </a:schemeClr>
                </a:solidFill>
                <a:latin typeface="Calibri" panose="020F0502020204030204" pitchFamily="34" charset="0"/>
                <a:cs typeface="Calibri" panose="020F0502020204030204" pitchFamily="34" charset="0"/>
              </a:rPr>
              <a:t>Existing strategies for Public Employment Services and public skills </a:t>
            </a:r>
            <a:r>
              <a:rPr lang="en-US" sz="1800" dirty="0" err="1">
                <a:solidFill>
                  <a:schemeClr val="accent1">
                    <a:lumMod val="50000"/>
                  </a:schemeClr>
                </a:solidFill>
                <a:latin typeface="Calibri" panose="020F0502020204030204" pitchFamily="34" charset="0"/>
                <a:cs typeface="Calibri" panose="020F0502020204030204" pitchFamily="34" charset="0"/>
              </a:rPr>
              <a:t>programmes</a:t>
            </a:r>
            <a:r>
              <a:rPr lang="en-US" sz="1800" dirty="0">
                <a:solidFill>
                  <a:schemeClr val="accent1">
                    <a:lumMod val="50000"/>
                  </a:schemeClr>
                </a:solidFill>
                <a:latin typeface="Calibri" panose="020F0502020204030204" pitchFamily="34" charset="0"/>
                <a:cs typeface="Calibri" panose="020F0502020204030204" pitchFamily="34" charset="0"/>
              </a:rPr>
              <a:t> may need adaptation to improve access and participation amongst those in new forms of work</a:t>
            </a:r>
          </a:p>
          <a:p>
            <a:r>
              <a:rPr lang="en-US" sz="1800" dirty="0">
                <a:solidFill>
                  <a:schemeClr val="accent1">
                    <a:lumMod val="50000"/>
                  </a:schemeClr>
                </a:solidFill>
                <a:latin typeface="Calibri" panose="020F0502020204030204" pitchFamily="34" charset="0"/>
                <a:cs typeface="Calibri" panose="020F0502020204030204" pitchFamily="34" charset="0"/>
              </a:rPr>
              <a:t>Consider adaptations to existing regulations for </a:t>
            </a:r>
            <a:r>
              <a:rPr lang="en-US" sz="1800" dirty="0" err="1">
                <a:solidFill>
                  <a:schemeClr val="accent1">
                    <a:lumMod val="50000"/>
                  </a:schemeClr>
                </a:solidFill>
                <a:latin typeface="Calibri" panose="020F0502020204030204" pitchFamily="34" charset="0"/>
                <a:cs typeface="Calibri" panose="020F0502020204030204" pitchFamily="34" charset="0"/>
              </a:rPr>
              <a:t>i</a:t>
            </a:r>
            <a:r>
              <a:rPr lang="en-US" sz="1800" dirty="0">
                <a:solidFill>
                  <a:schemeClr val="accent1">
                    <a:lumMod val="50000"/>
                  </a:schemeClr>
                </a:solidFill>
                <a:latin typeface="Calibri" panose="020F0502020204030204" pitchFamily="34" charset="0"/>
                <a:cs typeface="Calibri" panose="020F0502020204030204" pitchFamily="34" charset="0"/>
              </a:rPr>
              <a:t>) workers in the grey zone, and/or ii) those with little/no bargaining power and few/no outside options</a:t>
            </a:r>
          </a:p>
          <a:p>
            <a:r>
              <a:rPr lang="en-US" sz="1800" dirty="0">
                <a:solidFill>
                  <a:schemeClr val="accent1">
                    <a:lumMod val="50000"/>
                  </a:schemeClr>
                </a:solidFill>
                <a:latin typeface="Calibri" panose="020F0502020204030204" pitchFamily="34" charset="0"/>
                <a:cs typeface="Calibri" panose="020F0502020204030204" pitchFamily="34" charset="0"/>
              </a:rPr>
              <a:t>Policymaking should be based on evidence rather than anecdotes and, while </a:t>
            </a:r>
            <a:r>
              <a:rPr lang="en-US" sz="1800" dirty="0" err="1">
                <a:solidFill>
                  <a:schemeClr val="accent1">
                    <a:lumMod val="50000"/>
                  </a:schemeClr>
                </a:solidFill>
                <a:latin typeface="Calibri" panose="020F0502020204030204" pitchFamily="34" charset="0"/>
                <a:cs typeface="Calibri" panose="020F0502020204030204" pitchFamily="34" charset="0"/>
              </a:rPr>
              <a:t>recognising</a:t>
            </a:r>
            <a:r>
              <a:rPr lang="en-US" sz="1800" dirty="0">
                <a:solidFill>
                  <a:schemeClr val="accent1">
                    <a:lumMod val="50000"/>
                  </a:schemeClr>
                </a:solidFill>
                <a:latin typeface="Calibri" panose="020F0502020204030204" pitchFamily="34" charset="0"/>
                <a:cs typeface="Calibri" panose="020F0502020204030204" pitchFamily="34" charset="0"/>
              </a:rPr>
              <a:t> differences across countries, peer learning can also contribute to better </a:t>
            </a:r>
            <a:r>
              <a:rPr lang="en-US" sz="1800" dirty="0" smtClean="0">
                <a:solidFill>
                  <a:schemeClr val="accent1">
                    <a:lumMod val="50000"/>
                  </a:schemeClr>
                </a:solidFill>
                <a:latin typeface="Calibri" panose="020F0502020204030204" pitchFamily="34" charset="0"/>
                <a:cs typeface="Calibri" panose="020F0502020204030204" pitchFamily="34" charset="0"/>
              </a:rPr>
              <a:t>policies</a:t>
            </a:r>
          </a:p>
          <a:p>
            <a:r>
              <a:rPr lang="en-GB" sz="1600" dirty="0" smtClean="0">
                <a:solidFill>
                  <a:schemeClr val="accent1">
                    <a:lumMod val="50000"/>
                  </a:schemeClr>
                </a:solidFill>
                <a:latin typeface="Calibri" panose="020F0502020204030204" pitchFamily="34" charset="0"/>
                <a:cs typeface="Calibri" panose="020F0502020204030204" pitchFamily="34" charset="0"/>
              </a:rPr>
              <a:t>Building </a:t>
            </a:r>
            <a:r>
              <a:rPr lang="en-GB" sz="1600" dirty="0">
                <a:solidFill>
                  <a:schemeClr val="accent1">
                    <a:lumMod val="50000"/>
                  </a:schemeClr>
                </a:solidFill>
                <a:latin typeface="Calibri" panose="020F0502020204030204" pitchFamily="34" charset="0"/>
                <a:cs typeface="Calibri" panose="020F0502020204030204" pitchFamily="34" charset="0"/>
              </a:rPr>
              <a:t>on the recent G20 commitment to promote decent work in the platform economy, consider ways to improve working conditions of “global” platform workers – incl. best practice principles or guidelines</a:t>
            </a:r>
            <a:endParaRPr lang="en-US" sz="16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3179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78200"/>
            <a:ext cx="7560000" cy="766800"/>
          </a:xfrm>
        </p:spPr>
        <p:txBody>
          <a:bodyPr/>
          <a:lstStyle/>
          <a:p>
            <a:pPr algn="ctr"/>
            <a:r>
              <a:rPr lang="en-GB" sz="4400" dirty="0" smtClean="0"/>
              <a:t>Thank you</a:t>
            </a:r>
            <a:endParaRPr lang="en-GB" sz="4400" dirty="0"/>
          </a:p>
        </p:txBody>
      </p:sp>
      <p:sp>
        <p:nvSpPr>
          <p:cNvPr id="4" name="Slide Number Placeholder 3"/>
          <p:cNvSpPr>
            <a:spLocks noGrp="1"/>
          </p:cNvSpPr>
          <p:nvPr>
            <p:ph type="sldNum" sz="quarter" idx="10"/>
          </p:nvPr>
        </p:nvSpPr>
        <p:spPr/>
        <p:txBody>
          <a:bodyPr/>
          <a:lstStyle/>
          <a:p>
            <a:fld id="{1206269C-C24E-4E80-9A4B-E7E19BB59A67}" type="slidenum">
              <a:rPr lang="de-AT" smtClean="0"/>
              <a:pPr/>
              <a:t>14</a:t>
            </a:fld>
            <a:endParaRPr lang="de-AT" dirty="0"/>
          </a:p>
        </p:txBody>
      </p:sp>
      <p:sp>
        <p:nvSpPr>
          <p:cNvPr id="5" name="Content Placeholder 1"/>
          <p:cNvSpPr>
            <a:spLocks noGrp="1"/>
          </p:cNvSpPr>
          <p:nvPr>
            <p:ph idx="4294967295"/>
          </p:nvPr>
        </p:nvSpPr>
        <p:spPr>
          <a:xfrm>
            <a:off x="332322" y="916836"/>
            <a:ext cx="8334688" cy="2309278"/>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GB" dirty="0">
                <a:solidFill>
                  <a:schemeClr val="tx1"/>
                </a:solidFill>
                <a:latin typeface="+mj-lt"/>
                <a:ea typeface="+mj-ea"/>
                <a:cs typeface="+mj-cs"/>
              </a:rPr>
              <a:t>For further information: </a:t>
            </a:r>
          </a:p>
          <a:p>
            <a:pPr marL="0" indent="0">
              <a:buNone/>
            </a:pPr>
            <a:r>
              <a:rPr lang="en-GB" sz="1800" dirty="0" smtClean="0">
                <a:solidFill>
                  <a:schemeClr val="bg2">
                    <a:lumMod val="10000"/>
                  </a:schemeClr>
                </a:solidFill>
                <a:latin typeface="+mj-lt"/>
                <a:hlinkClick r:id="rId3"/>
              </a:rPr>
              <a:t>http://www.oecd.org/employment/future-of-work/</a:t>
            </a:r>
            <a:endParaRPr lang="en-GB" sz="1800" dirty="0" smtClean="0">
              <a:solidFill>
                <a:schemeClr val="bg2">
                  <a:lumMod val="10000"/>
                </a:schemeClr>
              </a:solidFill>
              <a:latin typeface="+mj-lt"/>
            </a:endParaRPr>
          </a:p>
          <a:p>
            <a:pPr marL="0" indent="0">
              <a:buNone/>
            </a:pPr>
            <a:r>
              <a:rPr lang="en-GB" sz="1800" dirty="0" smtClean="0">
                <a:solidFill>
                  <a:schemeClr val="bg2">
                    <a:lumMod val="10000"/>
                  </a:schemeClr>
                </a:solidFill>
                <a:latin typeface="+mj-lt"/>
                <a:hlinkClick r:id="rId4"/>
              </a:rPr>
              <a:t>http://oe.cd/employment-outlook</a:t>
            </a:r>
            <a:r>
              <a:rPr lang="en-GB" sz="1800" dirty="0" smtClean="0">
                <a:solidFill>
                  <a:schemeClr val="bg2">
                    <a:lumMod val="10000"/>
                  </a:schemeClr>
                </a:solidFill>
                <a:latin typeface="+mj-lt"/>
              </a:rPr>
              <a:t> </a:t>
            </a:r>
            <a:endParaRPr lang="en-GB" sz="1800" dirty="0" smtClean="0">
              <a:solidFill>
                <a:schemeClr val="bg2">
                  <a:lumMod val="10000"/>
                </a:schemeClr>
              </a:solidFill>
              <a:latin typeface="+mj-lt"/>
            </a:endParaRPr>
          </a:p>
          <a:p>
            <a:pPr marL="0" indent="0">
              <a:buNone/>
            </a:pPr>
            <a:r>
              <a:rPr lang="en-GB" sz="1800" u="sng" dirty="0" smtClean="0">
                <a:solidFill>
                  <a:schemeClr val="bg2">
                    <a:lumMod val="10000"/>
                  </a:schemeClr>
                </a:solidFill>
                <a:latin typeface="+mj-lt"/>
                <a:hlinkClick r:id="rId5"/>
              </a:rPr>
              <a:t>Stefano.scarpetta@oecd.org</a:t>
            </a:r>
            <a:endParaRPr lang="fr-FR" sz="1800" u="sng" dirty="0">
              <a:solidFill>
                <a:schemeClr val="bg2">
                  <a:lumMod val="10000"/>
                </a:schemeClr>
              </a:solidFill>
              <a:latin typeface="+mj-lt"/>
              <a:hlinkClick r:id="rId5"/>
            </a:endParaRPr>
          </a:p>
          <a:p>
            <a:pPr marL="0" indent="0">
              <a:buNone/>
            </a:pPr>
            <a:endParaRPr lang="en-GB" sz="1800" dirty="0">
              <a:latin typeface="+mj-lt"/>
            </a:endParaRPr>
          </a:p>
        </p:txBody>
      </p:sp>
      <p:pic>
        <p:nvPicPr>
          <p:cNvPr id="3" name="Picture 2"/>
          <p:cNvPicPr>
            <a:picLocks noChangeAspect="1"/>
          </p:cNvPicPr>
          <p:nvPr/>
        </p:nvPicPr>
        <p:blipFill>
          <a:blip r:embed="rId6"/>
          <a:stretch>
            <a:fillRect/>
          </a:stretch>
        </p:blipFill>
        <p:spPr>
          <a:xfrm>
            <a:off x="4077381" y="2331213"/>
            <a:ext cx="1954840" cy="2635960"/>
          </a:xfrm>
          <a:prstGeom prst="rect">
            <a:avLst/>
          </a:prstGeom>
          <a:ln>
            <a:solidFill>
              <a:schemeClr val="bg2">
                <a:lumMod val="10000"/>
              </a:schemeClr>
            </a:solidFill>
          </a:ln>
          <a:effectLst>
            <a:outerShdw blurRad="50800" dist="50800" dir="5400000" algn="ctr" rotWithShape="0">
              <a:schemeClr val="tx1"/>
            </a:outerShdw>
          </a:effectLst>
        </p:spPr>
      </p:pic>
      <p:grpSp>
        <p:nvGrpSpPr>
          <p:cNvPr id="7" name="Group 6"/>
          <p:cNvGrpSpPr/>
          <p:nvPr/>
        </p:nvGrpSpPr>
        <p:grpSpPr>
          <a:xfrm>
            <a:off x="332322" y="2214942"/>
            <a:ext cx="3385057" cy="2868502"/>
            <a:chOff x="3542868" y="2321539"/>
            <a:chExt cx="5306134" cy="4536461"/>
          </a:xfrm>
        </p:grpSpPr>
        <p:grpSp>
          <p:nvGrpSpPr>
            <p:cNvPr id="8" name="Group 7"/>
            <p:cNvGrpSpPr/>
            <p:nvPr/>
          </p:nvGrpSpPr>
          <p:grpSpPr>
            <a:xfrm>
              <a:off x="3921402" y="2321539"/>
              <a:ext cx="4927600" cy="4536461"/>
              <a:chOff x="0" y="3120136"/>
              <a:chExt cx="3998324" cy="3713522"/>
            </a:xfrm>
          </p:grpSpPr>
          <p:pic>
            <p:nvPicPr>
              <p:cNvPr id="10" name="Picture 9"/>
              <p:cNvPicPr>
                <a:picLocks noChangeAspect="1"/>
              </p:cNvPicPr>
              <p:nvPr/>
            </p:nvPicPr>
            <p:blipFill>
              <a:blip r:embed="rId7"/>
              <a:stretch>
                <a:fillRect/>
              </a:stretch>
            </p:blipFill>
            <p:spPr>
              <a:xfrm>
                <a:off x="0" y="3658868"/>
                <a:ext cx="3606800" cy="3174790"/>
              </a:xfrm>
              <a:prstGeom prst="rect">
                <a:avLst/>
              </a:prstGeom>
            </p:spPr>
          </p:pic>
          <p:sp>
            <p:nvSpPr>
              <p:cNvPr id="11" name="Isosceles Triangle 10"/>
              <p:cNvSpPr/>
              <p:nvPr/>
            </p:nvSpPr>
            <p:spPr>
              <a:xfrm rot="17305121">
                <a:off x="1829838" y="2984663"/>
                <a:ext cx="2033014" cy="2303959"/>
              </a:xfrm>
              <a:prstGeom prst="triangle">
                <a:avLst>
                  <a:gd name="adj" fmla="val 589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Isosceles Triangle 8"/>
            <p:cNvSpPr/>
            <p:nvPr/>
          </p:nvSpPr>
          <p:spPr>
            <a:xfrm rot="10800000">
              <a:off x="3542868" y="2979656"/>
              <a:ext cx="1829232" cy="728744"/>
            </a:xfrm>
            <a:prstGeom prst="triangle">
              <a:avLst>
                <a:gd name="adj" fmla="val 527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6535" y="2331213"/>
            <a:ext cx="1978424" cy="2635960"/>
          </a:xfrm>
          <a:prstGeom prst="rect">
            <a:avLst/>
          </a:prstGeom>
          <a:ln>
            <a:solidFill>
              <a:schemeClr val="bg2">
                <a:lumMod val="10000"/>
              </a:schemeClr>
            </a:solidFill>
          </a:ln>
          <a:effectLst>
            <a:outerShdw blurRad="50800" dist="50800" dir="5400000" algn="ctr" rotWithShape="0">
              <a:schemeClr val="tx1"/>
            </a:outerShdw>
          </a:effectLst>
        </p:spPr>
      </p:pic>
    </p:spTree>
    <p:extLst>
      <p:ext uri="{BB962C8B-B14F-4D97-AF65-F5344CB8AC3E}">
        <p14:creationId xmlns:p14="http://schemas.microsoft.com/office/powerpoint/2010/main" val="351776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2938678" y="1313658"/>
            <a:ext cx="1378676" cy="1321965"/>
          </a:xfrm>
          <a:custGeom>
            <a:avLst/>
            <a:gdLst>
              <a:gd name="connsiteX0" fmla="*/ 0 w 1321964"/>
              <a:gd name="connsiteY0" fmla="*/ 604371 h 1208741"/>
              <a:gd name="connsiteX1" fmla="*/ 302185 w 1321964"/>
              <a:gd name="connsiteY1" fmla="*/ 0 h 1208741"/>
              <a:gd name="connsiteX2" fmla="*/ 1019779 w 1321964"/>
              <a:gd name="connsiteY2" fmla="*/ 0 h 1208741"/>
              <a:gd name="connsiteX3" fmla="*/ 1321964 w 1321964"/>
              <a:gd name="connsiteY3" fmla="*/ 604371 h 1208741"/>
              <a:gd name="connsiteX4" fmla="*/ 1019779 w 1321964"/>
              <a:gd name="connsiteY4" fmla="*/ 1208741 h 1208741"/>
              <a:gd name="connsiteX5" fmla="*/ 302185 w 1321964"/>
              <a:gd name="connsiteY5" fmla="*/ 1208741 h 1208741"/>
              <a:gd name="connsiteX6" fmla="*/ 0 w 1321964"/>
              <a:gd name="connsiteY6" fmla="*/ 604371 h 1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964" h="1208741">
                <a:moveTo>
                  <a:pt x="660981" y="0"/>
                </a:moveTo>
                <a:lnTo>
                  <a:pt x="1321963" y="276304"/>
                </a:lnTo>
                <a:lnTo>
                  <a:pt x="1321963" y="932437"/>
                </a:lnTo>
                <a:lnTo>
                  <a:pt x="660981" y="1208741"/>
                </a:lnTo>
                <a:lnTo>
                  <a:pt x="1" y="932437"/>
                </a:lnTo>
                <a:lnTo>
                  <a:pt x="1" y="276304"/>
                </a:lnTo>
                <a:lnTo>
                  <a:pt x="66098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60" tIns="260423" rIns="242361" bIns="260422" numCol="1" spcCol="1270" anchor="ctr" anchorCtr="0">
            <a:noAutofit/>
          </a:bodyPr>
          <a:lstStyle/>
          <a:p>
            <a:pPr algn="ctr" defTabSz="577835">
              <a:lnSpc>
                <a:spcPct val="90000"/>
              </a:lnSpc>
              <a:spcBef>
                <a:spcPct val="0"/>
              </a:spcBef>
              <a:spcAft>
                <a:spcPct val="35000"/>
              </a:spcAft>
            </a:pPr>
            <a:r>
              <a:rPr lang="en-US" sz="1600" dirty="0">
                <a:latin typeface="Calibri" panose="020F0502020204030204" pitchFamily="34" charset="0"/>
                <a:cs typeface="Calibri" panose="020F0502020204030204" pitchFamily="34" charset="0"/>
              </a:rPr>
              <a:t>Social protection</a:t>
            </a:r>
          </a:p>
        </p:txBody>
      </p:sp>
      <p:grpSp>
        <p:nvGrpSpPr>
          <p:cNvPr id="5" name="Group 4"/>
          <p:cNvGrpSpPr/>
          <p:nvPr/>
        </p:nvGrpSpPr>
        <p:grpSpPr>
          <a:xfrm>
            <a:off x="2483752" y="1313658"/>
            <a:ext cx="4628328" cy="3678645"/>
            <a:chOff x="1472194" y="1358791"/>
            <a:chExt cx="4628328" cy="3678645"/>
          </a:xfrm>
        </p:grpSpPr>
        <p:sp>
          <p:nvSpPr>
            <p:cNvPr id="10" name="Freeform 9"/>
            <p:cNvSpPr/>
            <p:nvPr/>
          </p:nvSpPr>
          <p:spPr>
            <a:xfrm>
              <a:off x="3512392" y="1358791"/>
              <a:ext cx="1378676" cy="1321965"/>
            </a:xfrm>
            <a:custGeom>
              <a:avLst/>
              <a:gdLst>
                <a:gd name="connsiteX0" fmla="*/ 0 w 1321964"/>
                <a:gd name="connsiteY0" fmla="*/ 604371 h 1208741"/>
                <a:gd name="connsiteX1" fmla="*/ 302185 w 1321964"/>
                <a:gd name="connsiteY1" fmla="*/ 0 h 1208741"/>
                <a:gd name="connsiteX2" fmla="*/ 1019779 w 1321964"/>
                <a:gd name="connsiteY2" fmla="*/ 0 h 1208741"/>
                <a:gd name="connsiteX3" fmla="*/ 1321964 w 1321964"/>
                <a:gd name="connsiteY3" fmla="*/ 604371 h 1208741"/>
                <a:gd name="connsiteX4" fmla="*/ 1019779 w 1321964"/>
                <a:gd name="connsiteY4" fmla="*/ 1208741 h 1208741"/>
                <a:gd name="connsiteX5" fmla="*/ 302185 w 1321964"/>
                <a:gd name="connsiteY5" fmla="*/ 1208741 h 1208741"/>
                <a:gd name="connsiteX6" fmla="*/ 0 w 1321964"/>
                <a:gd name="connsiteY6" fmla="*/ 604371 h 12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964" h="1208741">
                  <a:moveTo>
                    <a:pt x="660981" y="0"/>
                  </a:moveTo>
                  <a:lnTo>
                    <a:pt x="1321963" y="276304"/>
                  </a:lnTo>
                  <a:lnTo>
                    <a:pt x="1321963" y="932437"/>
                  </a:lnTo>
                  <a:lnTo>
                    <a:pt x="660981" y="1208741"/>
                  </a:lnTo>
                  <a:lnTo>
                    <a:pt x="1" y="932437"/>
                  </a:lnTo>
                  <a:lnTo>
                    <a:pt x="1" y="276304"/>
                  </a:lnTo>
                  <a:lnTo>
                    <a:pt x="66098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60" tIns="260423" rIns="242361" bIns="260422" numCol="1" spcCol="1270" anchor="ctr" anchorCtr="0">
              <a:noAutofit/>
            </a:bodyPr>
            <a:lstStyle/>
            <a:p>
              <a:pPr algn="ctr" defTabSz="577835">
                <a:lnSpc>
                  <a:spcPct val="90000"/>
                </a:lnSpc>
                <a:spcBef>
                  <a:spcPct val="0"/>
                </a:spcBef>
                <a:spcAft>
                  <a:spcPct val="35000"/>
                </a:spcAft>
              </a:pPr>
              <a:r>
                <a:rPr lang="en-US" sz="1600" dirty="0">
                  <a:latin typeface="Calibri" panose="020F0502020204030204" pitchFamily="34" charset="0"/>
                  <a:cs typeface="Calibri" panose="020F0502020204030204" pitchFamily="34" charset="0"/>
                </a:rPr>
                <a:t>Working conditions</a:t>
              </a:r>
            </a:p>
          </p:txBody>
        </p:sp>
        <p:sp>
          <p:nvSpPr>
            <p:cNvPr id="11" name="Freeform 10"/>
            <p:cNvSpPr/>
            <p:nvPr/>
          </p:nvSpPr>
          <p:spPr>
            <a:xfrm>
              <a:off x="4625210" y="1645755"/>
              <a:ext cx="1475312" cy="793178"/>
            </a:xfrm>
            <a:custGeom>
              <a:avLst/>
              <a:gdLst>
                <a:gd name="connsiteX0" fmla="*/ 0 w 1475312"/>
                <a:gd name="connsiteY0" fmla="*/ 0 h 793178"/>
                <a:gd name="connsiteX1" fmla="*/ 1475312 w 1475312"/>
                <a:gd name="connsiteY1" fmla="*/ 0 h 793178"/>
                <a:gd name="connsiteX2" fmla="*/ 1475312 w 1475312"/>
                <a:gd name="connsiteY2" fmla="*/ 793178 h 793178"/>
                <a:gd name="connsiteX3" fmla="*/ 0 w 1475312"/>
                <a:gd name="connsiteY3" fmla="*/ 793178 h 793178"/>
                <a:gd name="connsiteX4" fmla="*/ 0 w 1475312"/>
                <a:gd name="connsiteY4" fmla="*/ 0 h 793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312" h="793178">
                  <a:moveTo>
                    <a:pt x="0" y="0"/>
                  </a:moveTo>
                  <a:lnTo>
                    <a:pt x="1475312" y="0"/>
                  </a:lnTo>
                  <a:lnTo>
                    <a:pt x="1475312" y="793178"/>
                  </a:lnTo>
                  <a:lnTo>
                    <a:pt x="0" y="7931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defTabSz="577835">
                <a:lnSpc>
                  <a:spcPct val="90000"/>
                </a:lnSpc>
                <a:spcBef>
                  <a:spcPct val="0"/>
                </a:spcBef>
                <a:spcAft>
                  <a:spcPct val="35000"/>
                </a:spcAft>
              </a:pPr>
              <a:endParaRPr lang="en-US" sz="1300" dirty="0">
                <a:solidFill>
                  <a:schemeClr val="bg1"/>
                </a:solidFill>
                <a:latin typeface="Calibri" panose="020F0502020204030204" pitchFamily="34" charset="0"/>
                <a:cs typeface="Calibri" panose="020F0502020204030204" pitchFamily="34" charset="0"/>
              </a:endParaRPr>
            </a:p>
          </p:txBody>
        </p:sp>
        <p:sp>
          <p:nvSpPr>
            <p:cNvPr id="15" name="Freeform 14"/>
            <p:cNvSpPr/>
            <p:nvPr/>
          </p:nvSpPr>
          <p:spPr>
            <a:xfrm>
              <a:off x="2688120" y="2512260"/>
              <a:ext cx="1468690" cy="1386477"/>
            </a:xfrm>
            <a:custGeom>
              <a:avLst/>
              <a:gdLst>
                <a:gd name="connsiteX0" fmla="*/ 0 w 1321964"/>
                <a:gd name="connsiteY0" fmla="*/ 734345 h 1468689"/>
                <a:gd name="connsiteX1" fmla="*/ 330491 w 1321964"/>
                <a:gd name="connsiteY1" fmla="*/ 0 h 1468689"/>
                <a:gd name="connsiteX2" fmla="*/ 991473 w 1321964"/>
                <a:gd name="connsiteY2" fmla="*/ 0 h 1468689"/>
                <a:gd name="connsiteX3" fmla="*/ 1321964 w 1321964"/>
                <a:gd name="connsiteY3" fmla="*/ 734345 h 1468689"/>
                <a:gd name="connsiteX4" fmla="*/ 991473 w 1321964"/>
                <a:gd name="connsiteY4" fmla="*/ 1468689 h 1468689"/>
                <a:gd name="connsiteX5" fmla="*/ 330491 w 1321964"/>
                <a:gd name="connsiteY5" fmla="*/ 1468689 h 1468689"/>
                <a:gd name="connsiteX6" fmla="*/ 0 w 1321964"/>
                <a:gd name="connsiteY6" fmla="*/ 734345 h 146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964" h="1468689">
                  <a:moveTo>
                    <a:pt x="660982" y="1"/>
                  </a:moveTo>
                  <a:lnTo>
                    <a:pt x="1321964" y="367173"/>
                  </a:lnTo>
                  <a:lnTo>
                    <a:pt x="1321964" y="1101516"/>
                  </a:lnTo>
                  <a:lnTo>
                    <a:pt x="660982" y="1468688"/>
                  </a:lnTo>
                  <a:lnTo>
                    <a:pt x="0" y="1101516"/>
                  </a:lnTo>
                  <a:lnTo>
                    <a:pt x="0" y="367173"/>
                  </a:lnTo>
                  <a:lnTo>
                    <a:pt x="660982"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4312" tIns="269858" rIns="294312" bIns="269857" numCol="1" spcCol="1270" anchor="ctr" anchorCtr="0">
              <a:noAutofit/>
            </a:bodyPr>
            <a:lstStyle/>
            <a:p>
              <a:pPr algn="ctr" defTabSz="577835">
                <a:lnSpc>
                  <a:spcPct val="90000"/>
                </a:lnSpc>
                <a:spcBef>
                  <a:spcPct val="0"/>
                </a:spcBef>
                <a:spcAft>
                  <a:spcPct val="35000"/>
                </a:spcAft>
              </a:pPr>
              <a:endParaRPr lang="en-US" sz="1600" dirty="0">
                <a:latin typeface="Calibri" panose="020F0502020204030204" pitchFamily="34" charset="0"/>
                <a:cs typeface="Calibri" panose="020F0502020204030204" pitchFamily="34" charset="0"/>
              </a:endParaRPr>
            </a:p>
          </p:txBody>
        </p:sp>
        <p:sp>
          <p:nvSpPr>
            <p:cNvPr id="16" name="Freeform 15"/>
            <p:cNvSpPr/>
            <p:nvPr/>
          </p:nvSpPr>
          <p:spPr>
            <a:xfrm>
              <a:off x="1472194" y="2767838"/>
              <a:ext cx="1166234" cy="793178"/>
            </a:xfrm>
            <a:custGeom>
              <a:avLst/>
              <a:gdLst>
                <a:gd name="connsiteX0" fmla="*/ 0 w 1166234"/>
                <a:gd name="connsiteY0" fmla="*/ 0 h 793178"/>
                <a:gd name="connsiteX1" fmla="*/ 1166234 w 1166234"/>
                <a:gd name="connsiteY1" fmla="*/ 0 h 793178"/>
                <a:gd name="connsiteX2" fmla="*/ 1166234 w 1166234"/>
                <a:gd name="connsiteY2" fmla="*/ 793178 h 793178"/>
                <a:gd name="connsiteX3" fmla="*/ 0 w 1166234"/>
                <a:gd name="connsiteY3" fmla="*/ 793178 h 793178"/>
                <a:gd name="connsiteX4" fmla="*/ 0 w 1166234"/>
                <a:gd name="connsiteY4" fmla="*/ 0 h 793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234" h="793178">
                  <a:moveTo>
                    <a:pt x="0" y="0"/>
                  </a:moveTo>
                  <a:lnTo>
                    <a:pt x="1166234" y="0"/>
                  </a:lnTo>
                  <a:lnTo>
                    <a:pt x="1166234" y="793178"/>
                  </a:lnTo>
                  <a:lnTo>
                    <a:pt x="0" y="7931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algn="r" defTabSz="577835">
                <a:lnSpc>
                  <a:spcPct val="90000"/>
                </a:lnSpc>
                <a:spcBef>
                  <a:spcPct val="0"/>
                </a:spcBef>
                <a:spcAft>
                  <a:spcPct val="35000"/>
                </a:spcAft>
              </a:pPr>
              <a:endParaRPr lang="en-US" sz="1300" dirty="0">
                <a:solidFill>
                  <a:schemeClr val="bg1"/>
                </a:solidFill>
                <a:latin typeface="Calibri" panose="020F0502020204030204" pitchFamily="34" charset="0"/>
                <a:cs typeface="Calibri" panose="020F0502020204030204" pitchFamily="34" charset="0"/>
              </a:endParaRPr>
            </a:p>
          </p:txBody>
        </p:sp>
        <p:sp>
          <p:nvSpPr>
            <p:cNvPr id="18" name="Freeform 17"/>
            <p:cNvSpPr/>
            <p:nvPr/>
          </p:nvSpPr>
          <p:spPr>
            <a:xfrm>
              <a:off x="3512392" y="3715472"/>
              <a:ext cx="1378676" cy="1321964"/>
            </a:xfrm>
            <a:custGeom>
              <a:avLst/>
              <a:gdLst>
                <a:gd name="connsiteX0" fmla="*/ 0 w 1321964"/>
                <a:gd name="connsiteY0" fmla="*/ 699617 h 1399234"/>
                <a:gd name="connsiteX1" fmla="*/ 330491 w 1321964"/>
                <a:gd name="connsiteY1" fmla="*/ 0 h 1399234"/>
                <a:gd name="connsiteX2" fmla="*/ 991473 w 1321964"/>
                <a:gd name="connsiteY2" fmla="*/ 0 h 1399234"/>
                <a:gd name="connsiteX3" fmla="*/ 1321964 w 1321964"/>
                <a:gd name="connsiteY3" fmla="*/ 699617 h 1399234"/>
                <a:gd name="connsiteX4" fmla="*/ 991473 w 1321964"/>
                <a:gd name="connsiteY4" fmla="*/ 1399234 h 1399234"/>
                <a:gd name="connsiteX5" fmla="*/ 330491 w 1321964"/>
                <a:gd name="connsiteY5" fmla="*/ 1399234 h 1399234"/>
                <a:gd name="connsiteX6" fmla="*/ 0 w 1321964"/>
                <a:gd name="connsiteY6" fmla="*/ 699617 h 139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964" h="1399234">
                  <a:moveTo>
                    <a:pt x="660982" y="0"/>
                  </a:moveTo>
                  <a:lnTo>
                    <a:pt x="1321964" y="349808"/>
                  </a:lnTo>
                  <a:lnTo>
                    <a:pt x="1321964" y="1049426"/>
                  </a:lnTo>
                  <a:lnTo>
                    <a:pt x="660982" y="1399234"/>
                  </a:lnTo>
                  <a:lnTo>
                    <a:pt x="0" y="1049426"/>
                  </a:lnTo>
                  <a:lnTo>
                    <a:pt x="0" y="349809"/>
                  </a:lnTo>
                  <a:lnTo>
                    <a:pt x="6609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736" tIns="269857" rIns="282736" bIns="269857" numCol="1" spcCol="1270" anchor="ctr" anchorCtr="0">
              <a:noAutofit/>
            </a:bodyPr>
            <a:lstStyle/>
            <a:p>
              <a:pPr algn="ctr" defTabSz="577835">
                <a:lnSpc>
                  <a:spcPct val="90000"/>
                </a:lnSpc>
                <a:spcBef>
                  <a:spcPct val="0"/>
                </a:spcBef>
                <a:spcAft>
                  <a:spcPct val="35000"/>
                </a:spcAft>
              </a:pPr>
              <a:r>
                <a:rPr lang="en-US" sz="1600" dirty="0">
                  <a:latin typeface="Calibri" panose="020F0502020204030204" pitchFamily="34" charset="0"/>
                  <a:cs typeface="Calibri" panose="020F0502020204030204" pitchFamily="34" charset="0"/>
                </a:rPr>
                <a:t>Lifelong learning</a:t>
              </a:r>
            </a:p>
          </p:txBody>
        </p:sp>
        <p:sp>
          <p:nvSpPr>
            <p:cNvPr id="19" name="Freeform 18"/>
            <p:cNvSpPr/>
            <p:nvPr/>
          </p:nvSpPr>
          <p:spPr>
            <a:xfrm>
              <a:off x="4625210" y="3889922"/>
              <a:ext cx="1475312" cy="793178"/>
            </a:xfrm>
            <a:custGeom>
              <a:avLst/>
              <a:gdLst>
                <a:gd name="connsiteX0" fmla="*/ 0 w 1475312"/>
                <a:gd name="connsiteY0" fmla="*/ 0 h 793178"/>
                <a:gd name="connsiteX1" fmla="*/ 1475312 w 1475312"/>
                <a:gd name="connsiteY1" fmla="*/ 0 h 793178"/>
                <a:gd name="connsiteX2" fmla="*/ 1475312 w 1475312"/>
                <a:gd name="connsiteY2" fmla="*/ 793178 h 793178"/>
                <a:gd name="connsiteX3" fmla="*/ 0 w 1475312"/>
                <a:gd name="connsiteY3" fmla="*/ 793178 h 793178"/>
                <a:gd name="connsiteX4" fmla="*/ 0 w 1475312"/>
                <a:gd name="connsiteY4" fmla="*/ 0 h 793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312" h="793178">
                  <a:moveTo>
                    <a:pt x="0" y="0"/>
                  </a:moveTo>
                  <a:lnTo>
                    <a:pt x="1475312" y="0"/>
                  </a:lnTo>
                  <a:lnTo>
                    <a:pt x="1475312" y="793178"/>
                  </a:lnTo>
                  <a:lnTo>
                    <a:pt x="0" y="7931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defTabSz="577835">
                <a:lnSpc>
                  <a:spcPct val="90000"/>
                </a:lnSpc>
                <a:spcBef>
                  <a:spcPct val="0"/>
                </a:spcBef>
                <a:spcAft>
                  <a:spcPct val="35000"/>
                </a:spcAft>
              </a:pPr>
              <a:endParaRPr lang="en-US" sz="1300" dirty="0">
                <a:solidFill>
                  <a:schemeClr val="bg1"/>
                </a:solidFill>
                <a:latin typeface="Calibri" panose="020F0502020204030204" pitchFamily="34" charset="0"/>
                <a:cs typeface="Calibri" panose="020F0502020204030204" pitchFamily="34" charset="0"/>
              </a:endParaRPr>
            </a:p>
          </p:txBody>
        </p:sp>
        <p:sp>
          <p:nvSpPr>
            <p:cNvPr id="20" name="Freeform 19"/>
            <p:cNvSpPr/>
            <p:nvPr/>
          </p:nvSpPr>
          <p:spPr>
            <a:xfrm>
              <a:off x="1953862" y="3709056"/>
              <a:ext cx="1351933" cy="1321964"/>
            </a:xfrm>
            <a:custGeom>
              <a:avLst/>
              <a:gdLst>
                <a:gd name="connsiteX0" fmla="*/ 0 w 1321964"/>
                <a:gd name="connsiteY0" fmla="*/ 677638 h 1355276"/>
                <a:gd name="connsiteX1" fmla="*/ 330491 w 1321964"/>
                <a:gd name="connsiteY1" fmla="*/ 0 h 1355276"/>
                <a:gd name="connsiteX2" fmla="*/ 991473 w 1321964"/>
                <a:gd name="connsiteY2" fmla="*/ 0 h 1355276"/>
                <a:gd name="connsiteX3" fmla="*/ 1321964 w 1321964"/>
                <a:gd name="connsiteY3" fmla="*/ 677638 h 1355276"/>
                <a:gd name="connsiteX4" fmla="*/ 991473 w 1321964"/>
                <a:gd name="connsiteY4" fmla="*/ 1355276 h 1355276"/>
                <a:gd name="connsiteX5" fmla="*/ 330491 w 1321964"/>
                <a:gd name="connsiteY5" fmla="*/ 1355276 h 1355276"/>
                <a:gd name="connsiteX6" fmla="*/ 0 w 1321964"/>
                <a:gd name="connsiteY6" fmla="*/ 677638 h 135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964" h="1355276">
                  <a:moveTo>
                    <a:pt x="660982" y="0"/>
                  </a:moveTo>
                  <a:lnTo>
                    <a:pt x="1321964" y="338819"/>
                  </a:lnTo>
                  <a:lnTo>
                    <a:pt x="1321964" y="1016457"/>
                  </a:lnTo>
                  <a:lnTo>
                    <a:pt x="660982" y="1355276"/>
                  </a:lnTo>
                  <a:lnTo>
                    <a:pt x="0" y="1016457"/>
                  </a:lnTo>
                  <a:lnTo>
                    <a:pt x="0" y="338819"/>
                  </a:lnTo>
                  <a:lnTo>
                    <a:pt x="660982"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879" tIns="220327" rIns="225879" bIns="220327" numCol="1" spcCol="1270" anchor="ctr" anchorCtr="0">
              <a:noAutofit/>
            </a:bodyPr>
            <a:lstStyle/>
            <a:p>
              <a:pPr algn="ctr" defTabSz="577835">
                <a:lnSpc>
                  <a:spcPct val="90000"/>
                </a:lnSpc>
                <a:spcBef>
                  <a:spcPct val="0"/>
                </a:spcBef>
                <a:spcAft>
                  <a:spcPct val="35000"/>
                </a:spcAft>
              </a:pPr>
              <a:r>
                <a:rPr lang="en-US" sz="1600" dirty="0">
                  <a:latin typeface="Calibri" panose="020F0502020204030204" pitchFamily="34" charset="0"/>
                  <a:cs typeface="Calibri" panose="020F0502020204030204" pitchFamily="34" charset="0"/>
                </a:rPr>
                <a:t>Collective bargaining</a:t>
              </a:r>
            </a:p>
          </p:txBody>
        </p:sp>
      </p:grpSp>
      <p:sp>
        <p:nvSpPr>
          <p:cNvPr id="2" name="Title 1"/>
          <p:cNvSpPr>
            <a:spLocks noGrp="1"/>
          </p:cNvSpPr>
          <p:nvPr>
            <p:ph type="title"/>
          </p:nvPr>
        </p:nvSpPr>
        <p:spPr>
          <a:xfrm>
            <a:off x="1050633" y="191204"/>
            <a:ext cx="5781967" cy="766800"/>
          </a:xfrm>
        </p:spPr>
        <p:txBody>
          <a:bodyPr vert="horz" lIns="91440" tIns="45720" rIns="91440" bIns="45720" rtlCol="0" anchor="ctr">
            <a:noAutofit/>
          </a:bodyPr>
          <a:lstStyle/>
          <a:p>
            <a:pPr>
              <a:lnSpc>
                <a:spcPct val="90000"/>
              </a:lnSpc>
            </a:pPr>
            <a:r>
              <a:rPr lang="en-GB" dirty="0"/>
              <a:t>Challenges in new forms of work</a:t>
            </a:r>
          </a:p>
        </p:txBody>
      </p:sp>
      <p:sp>
        <p:nvSpPr>
          <p:cNvPr id="21" name="Slide Number Placeholder 20"/>
          <p:cNvSpPr>
            <a:spLocks noGrp="1"/>
          </p:cNvSpPr>
          <p:nvPr>
            <p:ph type="sldNum" sz="quarter" idx="4"/>
          </p:nvPr>
        </p:nvSpPr>
        <p:spPr>
          <a:xfrm>
            <a:off x="8673430" y="4798355"/>
            <a:ext cx="256500" cy="183600"/>
          </a:xfrm>
        </p:spPr>
        <p:txBody>
          <a:bodyPr/>
          <a:lstStyle/>
          <a:p>
            <a:fld id="{4DBA4320-113A-4BEE-A654-389C4380C06B}" type="slidenum">
              <a:rPr lang="en-GB" smtClean="0"/>
              <a:t>2</a:t>
            </a:fld>
            <a:endParaRPr lang="en-GB" dirty="0"/>
          </a:p>
        </p:txBody>
      </p:sp>
      <p:sp>
        <p:nvSpPr>
          <p:cNvPr id="25" name="TextBox 24"/>
          <p:cNvSpPr txBox="1"/>
          <p:nvPr/>
        </p:nvSpPr>
        <p:spPr>
          <a:xfrm>
            <a:off x="3716267" y="2818905"/>
            <a:ext cx="1435519" cy="861774"/>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cs typeface="Calibri" panose="020F0502020204030204" pitchFamily="34" charset="0"/>
              </a:rPr>
              <a:t>Worker classification</a:t>
            </a:r>
          </a:p>
          <a:p>
            <a:endParaRPr lang="en-GB" dirty="0">
              <a:latin typeface="Calibri" panose="020F0502020204030204" pitchFamily="34" charset="0"/>
              <a:cs typeface="Calibri" panose="020F0502020204030204" pitchFamily="34" charset="0"/>
            </a:endParaRPr>
          </a:p>
        </p:txBody>
      </p:sp>
      <p:pic>
        <p:nvPicPr>
          <p:cNvPr id="1026" name="Picture 2" descr="https://static.thenounproject.com/png/145569-200.png">
            <a:hlinkClick r:id="rId3" tooltip="social care"/>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45429" y="1562587"/>
            <a:ext cx="844915" cy="844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thenounproject.com/png/1249056-200.png">
            <a:hlinkClick r:id="rId5" tooltip="working"/>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0833" y="1601586"/>
            <a:ext cx="750454" cy="7504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tatic.thenounproject.com/png/582083-200.png">
            <a:hlinkClick r:id="rId7" tooltip="classification"/>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19437" y="2590787"/>
            <a:ext cx="1088963" cy="10889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tatic.thenounproject.com/png/1433088-200.png">
            <a:hlinkClick r:id="rId9" tooltip="speak"/>
          </p:cNvPr>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12584" y="3955953"/>
            <a:ext cx="726097" cy="7260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tatic.thenounproject.com/png/1272801-200.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0836" y="3903731"/>
            <a:ext cx="734237" cy="73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08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178200"/>
            <a:ext cx="7560000" cy="766800"/>
          </a:xfrm>
        </p:spPr>
        <p:txBody>
          <a:bodyPr/>
          <a:lstStyle/>
          <a:p>
            <a:r>
              <a:rPr lang="en-GB" dirty="0"/>
              <a:t>What are new forms of work </a:t>
            </a:r>
            <a:r>
              <a:rPr lang="en-GB" dirty="0" smtClean="0"/>
              <a:t>&amp; </a:t>
            </a:r>
            <a:r>
              <a:rPr lang="en-GB" dirty="0"/>
              <a:t>associated challenges?</a:t>
            </a:r>
          </a:p>
        </p:txBody>
      </p:sp>
      <p:sp>
        <p:nvSpPr>
          <p:cNvPr id="4" name="Slide Number Placeholder 3"/>
          <p:cNvSpPr>
            <a:spLocks noGrp="1"/>
          </p:cNvSpPr>
          <p:nvPr>
            <p:ph type="sldNum" sz="quarter" idx="10"/>
          </p:nvPr>
        </p:nvSpPr>
        <p:spPr/>
        <p:txBody>
          <a:bodyPr/>
          <a:lstStyle/>
          <a:p>
            <a:fld id="{1206269C-C24E-4E80-9A4B-E7E19BB59A67}" type="slidenum">
              <a:rPr lang="de-AT" smtClean="0"/>
              <a:pPr/>
              <a:t>3</a:t>
            </a:fld>
            <a:endParaRPr lang="de-AT" dirty="0"/>
          </a:p>
        </p:txBody>
      </p:sp>
      <p:pic>
        <p:nvPicPr>
          <p:cNvPr id="7" name="Picture 6"/>
          <p:cNvPicPr>
            <a:picLocks noChangeAspect="1"/>
          </p:cNvPicPr>
          <p:nvPr/>
        </p:nvPicPr>
        <p:blipFill>
          <a:blip r:embed="rId3"/>
          <a:stretch>
            <a:fillRect/>
          </a:stretch>
        </p:blipFill>
        <p:spPr>
          <a:xfrm>
            <a:off x="571500" y="896593"/>
            <a:ext cx="7663255" cy="3960515"/>
          </a:xfrm>
          <a:prstGeom prst="rect">
            <a:avLst/>
          </a:prstGeom>
        </p:spPr>
      </p:pic>
    </p:spTree>
    <p:extLst>
      <p:ext uri="{BB962C8B-B14F-4D97-AF65-F5344CB8AC3E}">
        <p14:creationId xmlns:p14="http://schemas.microsoft.com/office/powerpoint/2010/main" val="3856448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First things first: Getting employment status right</a:t>
            </a:r>
            <a:endParaRPr lang="en-GB" dirty="0"/>
          </a:p>
        </p:txBody>
      </p:sp>
      <p:pic>
        <p:nvPicPr>
          <p:cNvPr id="6" name="Picture 2" descr="C:\Users\muir_t\Pictures\World map.gif"/>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17571"/>
          <a:stretch/>
        </p:blipFill>
        <p:spPr bwMode="auto">
          <a:xfrm>
            <a:off x="652265" y="2202702"/>
            <a:ext cx="6781094" cy="2794806"/>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4562236" y="3118912"/>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Oval 9"/>
          <p:cNvSpPr/>
          <p:nvPr/>
        </p:nvSpPr>
        <p:spPr>
          <a:xfrm>
            <a:off x="2636225" y="2845426"/>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ectangle 12"/>
          <p:cNvSpPr/>
          <p:nvPr/>
        </p:nvSpPr>
        <p:spPr>
          <a:xfrm>
            <a:off x="959216" y="2808336"/>
            <a:ext cx="1546404" cy="1332847"/>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bg2">
                    <a:lumMod val="10000"/>
                  </a:schemeClr>
                </a:solidFill>
                <a:latin typeface="Calibri" panose="020F0502020204030204" pitchFamily="34" charset="0"/>
              </a:rPr>
              <a:t>Canada</a:t>
            </a:r>
          </a:p>
          <a:p>
            <a:r>
              <a:rPr lang="en-US" sz="1600" dirty="0" smtClean="0">
                <a:solidFill>
                  <a:schemeClr val="bg2">
                    <a:lumMod val="10000"/>
                  </a:schemeClr>
                </a:solidFill>
                <a:latin typeface="Calibri" panose="020F0502020204030204" pitchFamily="34" charset="0"/>
              </a:rPr>
              <a:t>Reversing </a:t>
            </a:r>
            <a:r>
              <a:rPr lang="en-US" sz="1600" dirty="0">
                <a:solidFill>
                  <a:schemeClr val="bg2">
                    <a:lumMod val="10000"/>
                  </a:schemeClr>
                </a:solidFill>
                <a:latin typeface="Calibri" panose="020F0502020204030204" pitchFamily="34" charset="0"/>
              </a:rPr>
              <a:t>the burden of proof </a:t>
            </a:r>
            <a:r>
              <a:rPr lang="en-US" sz="1600" dirty="0" smtClean="0">
                <a:solidFill>
                  <a:schemeClr val="bg2">
                    <a:lumMod val="10000"/>
                  </a:schemeClr>
                </a:solidFill>
                <a:latin typeface="Calibri" panose="020F0502020204030204" pitchFamily="34" charset="0"/>
              </a:rPr>
              <a:t>&amp; introducing  </a:t>
            </a:r>
            <a:r>
              <a:rPr lang="en-US" sz="1600" dirty="0">
                <a:solidFill>
                  <a:schemeClr val="bg2">
                    <a:lumMod val="10000"/>
                  </a:schemeClr>
                </a:solidFill>
                <a:latin typeface="Calibri" panose="020F0502020204030204" pitchFamily="34" charset="0"/>
              </a:rPr>
              <a:t>new penalties</a:t>
            </a:r>
          </a:p>
        </p:txBody>
      </p:sp>
      <p:sp>
        <p:nvSpPr>
          <p:cNvPr id="16" name="Rectangle 15"/>
          <p:cNvSpPr/>
          <p:nvPr/>
        </p:nvSpPr>
        <p:spPr>
          <a:xfrm>
            <a:off x="2687087" y="3600105"/>
            <a:ext cx="2547697" cy="1376186"/>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Turkey</a:t>
            </a:r>
            <a:r>
              <a:rPr lang="en-GB" sz="1600" b="1" dirty="0" smtClean="0">
                <a:solidFill>
                  <a:srgbClr val="FF0000"/>
                </a:solidFill>
                <a:latin typeface="Calibri" panose="020F0502020204030204" pitchFamily="34" charset="0"/>
              </a:rPr>
              <a:t> </a:t>
            </a:r>
          </a:p>
          <a:p>
            <a:r>
              <a:rPr lang="en-US" sz="1600" dirty="0">
                <a:solidFill>
                  <a:schemeClr val="bg2">
                    <a:lumMod val="10000"/>
                  </a:schemeClr>
                </a:solidFill>
                <a:latin typeface="Calibri" panose="020F0502020204030204" pitchFamily="34" charset="0"/>
              </a:rPr>
              <a:t>Developing new </a:t>
            </a:r>
            <a:r>
              <a:rPr lang="en-US" sz="1600" dirty="0" smtClean="0">
                <a:solidFill>
                  <a:schemeClr val="bg2">
                    <a:lumMod val="10000"/>
                  </a:schemeClr>
                </a:solidFill>
                <a:latin typeface="Calibri" panose="020F0502020204030204" pitchFamily="34" charset="0"/>
              </a:rPr>
              <a:t>strategies, e.g. scheduled inspections in sectors where flexible work more common</a:t>
            </a:r>
            <a:endParaRPr lang="en-US" sz="1600" dirty="0">
              <a:solidFill>
                <a:schemeClr val="bg2">
                  <a:lumMod val="10000"/>
                </a:schemeClr>
              </a:solidFill>
              <a:latin typeface="Calibri" panose="020F0502020204030204" pitchFamily="34" charset="0"/>
            </a:endParaRPr>
          </a:p>
        </p:txBody>
      </p:sp>
      <p:sp>
        <p:nvSpPr>
          <p:cNvPr id="2" name="Slide Number Placeholder 1"/>
          <p:cNvSpPr>
            <a:spLocks noGrp="1"/>
          </p:cNvSpPr>
          <p:nvPr>
            <p:ph type="sldNum" sz="quarter" idx="4"/>
          </p:nvPr>
        </p:nvSpPr>
        <p:spPr/>
        <p:txBody>
          <a:bodyPr/>
          <a:lstStyle/>
          <a:p>
            <a:fld id="{4DBA4320-113A-4BEE-A654-389C4380C06B}" type="slidenum">
              <a:rPr lang="en-GB" smtClean="0"/>
              <a:t>4</a:t>
            </a:fld>
            <a:endParaRPr lang="en-GB"/>
          </a:p>
        </p:txBody>
      </p:sp>
      <p:sp>
        <p:nvSpPr>
          <p:cNvPr id="18" name="Content Placeholder 2"/>
          <p:cNvSpPr txBox="1">
            <a:spLocks/>
          </p:cNvSpPr>
          <p:nvPr/>
        </p:nvSpPr>
        <p:spPr>
          <a:xfrm>
            <a:off x="481263" y="1201500"/>
            <a:ext cx="8277725" cy="1769086"/>
          </a:xfrm>
          <a:prstGeom prst="rect">
            <a:avLst/>
          </a:prstGeom>
        </p:spPr>
        <p:txBody>
          <a:bodyPr vert="horz">
            <a:normAutofit/>
          </a:bodyPr>
          <a:lst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marL="0" indent="0">
              <a:buNone/>
            </a:pPr>
            <a:r>
              <a:rPr lang="en-US" sz="2000" dirty="0">
                <a:solidFill>
                  <a:schemeClr val="accent1">
                    <a:lumMod val="50000"/>
                  </a:schemeClr>
                </a:solidFill>
                <a:latin typeface="Calibri" panose="020F0502020204030204" pitchFamily="34" charset="0"/>
                <a:cs typeface="Calibri" panose="020F0502020204030204" pitchFamily="34" charset="0"/>
              </a:rPr>
              <a:t>Employment status acts as a gateway to </a:t>
            </a:r>
            <a:r>
              <a:rPr lang="en-US" sz="2000" dirty="0" smtClean="0">
                <a:solidFill>
                  <a:schemeClr val="accent1">
                    <a:lumMod val="50000"/>
                  </a:schemeClr>
                </a:solidFill>
                <a:latin typeface="Calibri" panose="020F0502020204030204" pitchFamily="34" charset="0"/>
                <a:cs typeface="Calibri" panose="020F0502020204030204" pitchFamily="34" charset="0"/>
              </a:rPr>
              <a:t>worker rights</a:t>
            </a:r>
            <a:r>
              <a:rPr lang="en-US" sz="2000" dirty="0">
                <a:solidFill>
                  <a:schemeClr val="accent1">
                    <a:lumMod val="50000"/>
                  </a:schemeClr>
                </a:solidFill>
                <a:latin typeface="Calibri" panose="020F0502020204030204" pitchFamily="34" charset="0"/>
                <a:cs typeface="Calibri" panose="020F0502020204030204" pitchFamily="34" charset="0"/>
              </a:rPr>
              <a:t>. Ensuring the correct classification of workers (and tackling misclassification) is therefore </a:t>
            </a:r>
            <a:r>
              <a:rPr lang="en-US" sz="2000" dirty="0" smtClean="0">
                <a:solidFill>
                  <a:schemeClr val="accent1">
                    <a:lumMod val="50000"/>
                  </a:schemeClr>
                </a:solidFill>
                <a:latin typeface="Calibri" panose="020F0502020204030204" pitchFamily="34" charset="0"/>
                <a:cs typeface="Calibri" panose="020F0502020204030204" pitchFamily="34" charset="0"/>
              </a:rPr>
              <a:t>essential</a:t>
            </a:r>
            <a:endParaRPr lang="en-US" sz="2000" dirty="0">
              <a:solidFill>
                <a:schemeClr val="accent1">
                  <a:lumMod val="50000"/>
                </a:schemeClr>
              </a:solidFill>
              <a:latin typeface="Calibri" panose="020F0502020204030204" pitchFamily="34" charset="0"/>
              <a:cs typeface="Calibri" panose="020F0502020204030204" pitchFamily="34" charset="0"/>
            </a:endParaRPr>
          </a:p>
        </p:txBody>
      </p:sp>
      <p:sp>
        <p:nvSpPr>
          <p:cNvPr id="21" name="Rectangle 20"/>
          <p:cNvSpPr/>
          <p:nvPr/>
        </p:nvSpPr>
        <p:spPr>
          <a:xfrm>
            <a:off x="5276849" y="2513457"/>
            <a:ext cx="2327511" cy="1325118"/>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Saudi Arabia</a:t>
            </a:r>
          </a:p>
          <a:p>
            <a:r>
              <a:rPr lang="en-US" sz="1600" dirty="0" smtClean="0">
                <a:solidFill>
                  <a:schemeClr val="bg2">
                    <a:lumMod val="10000"/>
                  </a:schemeClr>
                </a:solidFill>
                <a:latin typeface="Calibri" panose="020F0502020204030204" pitchFamily="34" charset="0"/>
              </a:rPr>
              <a:t>Facilitating online </a:t>
            </a:r>
            <a:r>
              <a:rPr lang="en-US" sz="1600" dirty="0">
                <a:solidFill>
                  <a:schemeClr val="bg2">
                    <a:lumMod val="10000"/>
                  </a:schemeClr>
                </a:solidFill>
                <a:latin typeface="Calibri" panose="020F0502020204030204" pitchFamily="34" charset="0"/>
              </a:rPr>
              <a:t>filing </a:t>
            </a:r>
            <a:r>
              <a:rPr lang="en-US" sz="1600" dirty="0" smtClean="0">
                <a:solidFill>
                  <a:schemeClr val="bg2">
                    <a:lumMod val="10000"/>
                  </a:schemeClr>
                </a:solidFill>
                <a:latin typeface="Calibri" panose="020F0502020204030204" pitchFamily="34" charset="0"/>
              </a:rPr>
              <a:t>of </a:t>
            </a:r>
            <a:r>
              <a:rPr lang="en-US" sz="1600" dirty="0" err="1" smtClean="0">
                <a:solidFill>
                  <a:schemeClr val="bg2">
                    <a:lumMod val="10000"/>
                  </a:schemeClr>
                </a:solidFill>
                <a:latin typeface="Calibri" panose="020F0502020204030204" pitchFamily="34" charset="0"/>
              </a:rPr>
              <a:t>labour</a:t>
            </a:r>
            <a:r>
              <a:rPr lang="en-US" sz="1600" dirty="0" smtClean="0">
                <a:solidFill>
                  <a:schemeClr val="bg2">
                    <a:lumMod val="10000"/>
                  </a:schemeClr>
                </a:solidFill>
                <a:latin typeface="Calibri" panose="020F0502020204030204" pitchFamily="34" charset="0"/>
              </a:rPr>
              <a:t> court </a:t>
            </a:r>
            <a:r>
              <a:rPr lang="en-US" sz="1600" dirty="0">
                <a:solidFill>
                  <a:schemeClr val="bg2">
                    <a:lumMod val="10000"/>
                  </a:schemeClr>
                </a:solidFill>
                <a:latin typeface="Calibri" panose="020F0502020204030204" pitchFamily="34" charset="0"/>
              </a:rPr>
              <a:t>cases </a:t>
            </a:r>
            <a:r>
              <a:rPr lang="en-US" sz="1600" dirty="0" smtClean="0">
                <a:solidFill>
                  <a:schemeClr val="bg2">
                    <a:lumMod val="10000"/>
                  </a:schemeClr>
                </a:solidFill>
                <a:latin typeface="Calibri" panose="020F0502020204030204" pitchFamily="34" charset="0"/>
              </a:rPr>
              <a:t>&amp; </a:t>
            </a:r>
            <a:r>
              <a:rPr lang="en-US" sz="1600" dirty="0">
                <a:solidFill>
                  <a:schemeClr val="bg2">
                    <a:lumMod val="10000"/>
                  </a:schemeClr>
                </a:solidFill>
                <a:latin typeface="Calibri" panose="020F0502020204030204" pitchFamily="34" charset="0"/>
              </a:rPr>
              <a:t>imposing a time limit on court decisions</a:t>
            </a:r>
            <a:endParaRPr lang="en-GB" sz="1600" dirty="0" smtClean="0">
              <a:solidFill>
                <a:schemeClr val="bg2">
                  <a:lumMod val="10000"/>
                </a:schemeClr>
              </a:solidFill>
              <a:latin typeface="Calibri" panose="020F0502020204030204" pitchFamily="34" charset="0"/>
            </a:endParaRPr>
          </a:p>
        </p:txBody>
      </p:sp>
      <p:sp>
        <p:nvSpPr>
          <p:cNvPr id="22" name="Oval 21"/>
          <p:cNvSpPr/>
          <p:nvPr/>
        </p:nvSpPr>
        <p:spPr>
          <a:xfrm>
            <a:off x="4765498" y="3423898"/>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359436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9"/>
          <p:cNvSpPr txBox="1">
            <a:spLocks/>
          </p:cNvSpPr>
          <p:nvPr/>
        </p:nvSpPr>
        <p:spPr>
          <a:xfrm>
            <a:off x="1080000" y="178200"/>
            <a:ext cx="5792413" cy="766800"/>
          </a:xfrm>
          <a:prstGeom prst="rect">
            <a:avLst/>
          </a:prstGeom>
        </p:spPr>
        <p:txBody>
          <a:bodyPr vert="horz" lIns="91440" tIns="45720" rIns="91440" bIns="45720" rtlCol="0" anchor="ctr">
            <a:noAutofit/>
          </a:bodyPr>
          <a:lstStyle>
            <a:lvl1pPr algn="l" rtl="0" eaLnBrk="1" latinLnBrk="0" hangingPunct="1">
              <a:spcBef>
                <a:spcPct val="0"/>
              </a:spcBef>
              <a:buNone/>
              <a:defRPr kumimoji="0" sz="2400" kern="1200">
                <a:solidFill>
                  <a:schemeClr val="tx1"/>
                </a:solidFill>
                <a:latin typeface="+mj-lt"/>
                <a:ea typeface="+mj-ea"/>
                <a:cs typeface="+mj-cs"/>
              </a:defRPr>
            </a:lvl1pPr>
          </a:lstStyle>
          <a:p>
            <a:r>
              <a:rPr lang="en-US" dirty="0" smtClean="0"/>
              <a:t>Reducing incentives for misclassification</a:t>
            </a:r>
            <a:endParaRPr lang="en-GB" dirty="0"/>
          </a:p>
        </p:txBody>
      </p:sp>
      <p:pic>
        <p:nvPicPr>
          <p:cNvPr id="14" name="Picture 2" descr="C:\Users\muir_t\Pictures\World map.gif"/>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17571"/>
          <a:stretch/>
        </p:blipFill>
        <p:spPr bwMode="auto">
          <a:xfrm>
            <a:off x="652265" y="2202702"/>
            <a:ext cx="6781094" cy="2794806"/>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022136" y="2954157"/>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p:nvSpPr>
        <p:spPr>
          <a:xfrm>
            <a:off x="3971274" y="2831040"/>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ectangle 12"/>
          <p:cNvSpPr/>
          <p:nvPr/>
        </p:nvSpPr>
        <p:spPr>
          <a:xfrm>
            <a:off x="1185572" y="2361574"/>
            <a:ext cx="2676774" cy="1142380"/>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UK</a:t>
            </a:r>
          </a:p>
          <a:p>
            <a:r>
              <a:rPr lang="en-US" sz="1600" dirty="0" smtClean="0">
                <a:solidFill>
                  <a:schemeClr val="bg2">
                    <a:lumMod val="10000"/>
                  </a:schemeClr>
                </a:solidFill>
                <a:latin typeface="Calibri" panose="020F0502020204030204" pitchFamily="34" charset="0"/>
              </a:rPr>
              <a:t>Increase in social contribution for SE workers announced in 2017 but later reversed</a:t>
            </a:r>
            <a:endParaRPr lang="en-US" sz="1600" dirty="0">
              <a:solidFill>
                <a:schemeClr val="bg2">
                  <a:lumMod val="10000"/>
                </a:schemeClr>
              </a:solidFill>
              <a:latin typeface="Calibri" panose="020F0502020204030204" pitchFamily="34" charset="0"/>
            </a:endParaRPr>
          </a:p>
        </p:txBody>
      </p:sp>
      <p:sp>
        <p:nvSpPr>
          <p:cNvPr id="17" name="Rectangle 16"/>
          <p:cNvSpPr/>
          <p:nvPr/>
        </p:nvSpPr>
        <p:spPr>
          <a:xfrm>
            <a:off x="4283650" y="3010821"/>
            <a:ext cx="2167560" cy="1093678"/>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France (forthcoming)</a:t>
            </a:r>
            <a:endParaRPr lang="en-GB" sz="1600" b="1" dirty="0">
              <a:solidFill>
                <a:schemeClr val="bg2">
                  <a:lumMod val="10000"/>
                </a:schemeClr>
              </a:solidFill>
              <a:latin typeface="Calibri" panose="020F0502020204030204" pitchFamily="34" charset="0"/>
            </a:endParaRPr>
          </a:p>
          <a:p>
            <a:r>
              <a:rPr lang="en-US" sz="1600" dirty="0" smtClean="0">
                <a:solidFill>
                  <a:schemeClr val="bg2">
                    <a:lumMod val="10000"/>
                  </a:schemeClr>
                </a:solidFill>
                <a:latin typeface="Calibri" panose="020F0502020204030204" pitchFamily="34" charset="0"/>
              </a:rPr>
              <a:t>Bringing work in the platform economy into the tax system</a:t>
            </a:r>
            <a:endParaRPr lang="en-US" sz="1600" dirty="0">
              <a:solidFill>
                <a:schemeClr val="bg2">
                  <a:lumMod val="10000"/>
                </a:schemeClr>
              </a:solidFill>
              <a:latin typeface="Calibri" panose="020F0502020204030204" pitchFamily="34" charset="0"/>
            </a:endParaRPr>
          </a:p>
        </p:txBody>
      </p:sp>
      <p:sp>
        <p:nvSpPr>
          <p:cNvPr id="2" name="Slide Number Placeholder 1"/>
          <p:cNvSpPr>
            <a:spLocks noGrp="1"/>
          </p:cNvSpPr>
          <p:nvPr>
            <p:ph type="sldNum" sz="quarter" idx="4"/>
          </p:nvPr>
        </p:nvSpPr>
        <p:spPr/>
        <p:txBody>
          <a:bodyPr/>
          <a:lstStyle/>
          <a:p>
            <a:fld id="{4DBA4320-113A-4BEE-A654-389C4380C06B}" type="slidenum">
              <a:rPr lang="en-GB" smtClean="0"/>
              <a:t>5</a:t>
            </a:fld>
            <a:endParaRPr lang="en-GB"/>
          </a:p>
        </p:txBody>
      </p:sp>
      <p:sp>
        <p:nvSpPr>
          <p:cNvPr id="18" name="Content Placeholder 2"/>
          <p:cNvSpPr txBox="1">
            <a:spLocks/>
          </p:cNvSpPr>
          <p:nvPr/>
        </p:nvSpPr>
        <p:spPr>
          <a:xfrm>
            <a:off x="512064" y="1201500"/>
            <a:ext cx="8127936" cy="3607038"/>
          </a:xfrm>
          <a:prstGeom prst="rect">
            <a:avLst/>
          </a:prstGeom>
        </p:spPr>
        <p:txBody>
          <a:bodyPr vert="horz">
            <a:normAutofit/>
          </a:bodyPr>
          <a:lst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marL="0" indent="0">
              <a:buNone/>
            </a:pPr>
            <a:r>
              <a:rPr lang="en-US" sz="2000" dirty="0">
                <a:solidFill>
                  <a:schemeClr val="accent1">
                    <a:lumMod val="50000"/>
                  </a:schemeClr>
                </a:solidFill>
                <a:latin typeface="Calibri" panose="020F0502020204030204" pitchFamily="34" charset="0"/>
                <a:cs typeface="Calibri" panose="020F0502020204030204" pitchFamily="34" charset="0"/>
              </a:rPr>
              <a:t>It is important to </a:t>
            </a:r>
            <a:r>
              <a:rPr lang="en-US" sz="2000" dirty="0" err="1">
                <a:solidFill>
                  <a:schemeClr val="accent1">
                    <a:lumMod val="50000"/>
                  </a:schemeClr>
                </a:solidFill>
                <a:latin typeface="Calibri" panose="020F0502020204030204" pitchFamily="34" charset="0"/>
                <a:cs typeface="Calibri" panose="020F0502020204030204" pitchFamily="34" charset="0"/>
              </a:rPr>
              <a:t>minimise</a:t>
            </a:r>
            <a:r>
              <a:rPr lang="en-US" sz="2000" dirty="0">
                <a:solidFill>
                  <a:schemeClr val="accent1">
                    <a:lumMod val="50000"/>
                  </a:schemeClr>
                </a:solidFill>
                <a:latin typeface="Calibri" panose="020F0502020204030204" pitchFamily="34" charset="0"/>
                <a:cs typeface="Calibri" panose="020F0502020204030204" pitchFamily="34" charset="0"/>
              </a:rPr>
              <a:t> incentives for firms and workers </a:t>
            </a:r>
            <a:r>
              <a:rPr lang="en-US" sz="2000" dirty="0" smtClean="0">
                <a:solidFill>
                  <a:schemeClr val="accent1">
                    <a:lumMod val="50000"/>
                  </a:schemeClr>
                </a:solidFill>
                <a:latin typeface="Calibri" panose="020F0502020204030204" pitchFamily="34" charset="0"/>
                <a:cs typeface="Calibri" panose="020F0502020204030204" pitchFamily="34" charset="0"/>
              </a:rPr>
              <a:t>to </a:t>
            </a:r>
            <a:r>
              <a:rPr lang="en-US" sz="2000" dirty="0">
                <a:solidFill>
                  <a:schemeClr val="accent1">
                    <a:lumMod val="50000"/>
                  </a:schemeClr>
                </a:solidFill>
                <a:latin typeface="Calibri" panose="020F0502020204030204" pitchFamily="34" charset="0"/>
                <a:cs typeface="Calibri" panose="020F0502020204030204" pitchFamily="34" charset="0"/>
              </a:rPr>
              <a:t>misclassify employment relationships just in order to avoid </a:t>
            </a:r>
            <a:r>
              <a:rPr lang="en-US" sz="2000" dirty="0" smtClean="0">
                <a:solidFill>
                  <a:schemeClr val="accent1">
                    <a:lumMod val="50000"/>
                  </a:schemeClr>
                </a:solidFill>
                <a:latin typeface="Calibri" panose="020F0502020204030204" pitchFamily="34" charset="0"/>
                <a:cs typeface="Calibri" panose="020F0502020204030204" pitchFamily="34" charset="0"/>
              </a:rPr>
              <a:t>tax &amp; </a:t>
            </a:r>
            <a:r>
              <a:rPr lang="en-US" sz="2000" dirty="0">
                <a:solidFill>
                  <a:schemeClr val="accent1">
                    <a:lumMod val="50000"/>
                  </a:schemeClr>
                </a:solidFill>
                <a:latin typeface="Calibri" panose="020F0502020204030204" pitchFamily="34" charset="0"/>
                <a:cs typeface="Calibri" panose="020F0502020204030204" pitchFamily="34" charset="0"/>
              </a:rPr>
              <a:t>social contribution </a:t>
            </a:r>
            <a:r>
              <a:rPr lang="en-US" sz="2000" dirty="0" smtClean="0">
                <a:solidFill>
                  <a:schemeClr val="accent1">
                    <a:lumMod val="50000"/>
                  </a:schemeClr>
                </a:solidFill>
                <a:latin typeface="Calibri" panose="020F0502020204030204" pitchFamily="34" charset="0"/>
                <a:cs typeface="Calibri" panose="020F0502020204030204" pitchFamily="34" charset="0"/>
              </a:rPr>
              <a:t>liabilities</a:t>
            </a:r>
            <a:endParaRPr lang="en-US" sz="17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1440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9"/>
          <p:cNvSpPr txBox="1">
            <a:spLocks/>
          </p:cNvSpPr>
          <p:nvPr/>
        </p:nvSpPr>
        <p:spPr>
          <a:xfrm>
            <a:off x="1080000" y="178200"/>
            <a:ext cx="6282825" cy="766800"/>
          </a:xfrm>
          <a:prstGeom prst="rect">
            <a:avLst/>
          </a:prstGeom>
        </p:spPr>
        <p:txBody>
          <a:bodyPr vert="horz" lIns="91440" tIns="45720" rIns="91440" bIns="45720" rtlCol="0" anchor="ctr">
            <a:noAutofit/>
          </a:bodyPr>
          <a:lstStyle>
            <a:lvl1pPr algn="l" rtl="0" eaLnBrk="1" latinLnBrk="0" hangingPunct="1">
              <a:spcBef>
                <a:spcPct val="0"/>
              </a:spcBef>
              <a:buNone/>
              <a:defRPr kumimoji="0" sz="2400" kern="1200">
                <a:solidFill>
                  <a:schemeClr val="tx1"/>
                </a:solidFill>
                <a:latin typeface="+mj-lt"/>
                <a:ea typeface="+mj-ea"/>
                <a:cs typeface="+mj-cs"/>
              </a:defRPr>
            </a:lvl1pPr>
          </a:lstStyle>
          <a:p>
            <a:r>
              <a:rPr lang="en-GB" dirty="0"/>
              <a:t>Tackling the </a:t>
            </a:r>
            <a:r>
              <a:rPr lang="en-GB" i="1" dirty="0"/>
              <a:t>grey zone </a:t>
            </a:r>
            <a:r>
              <a:rPr lang="en-GB" dirty="0"/>
              <a:t>between </a:t>
            </a:r>
            <a:r>
              <a:rPr lang="en-GB" dirty="0" smtClean="0"/>
              <a:t>dependent employment &amp; </a:t>
            </a:r>
            <a:r>
              <a:rPr lang="en-GB" dirty="0"/>
              <a:t>self-employment</a:t>
            </a:r>
          </a:p>
        </p:txBody>
      </p:sp>
      <p:pic>
        <p:nvPicPr>
          <p:cNvPr id="14" name="Picture 2" descr="C:\Users\muir_t\Pictures\World map.gif"/>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17571"/>
          <a:stretch/>
        </p:blipFill>
        <p:spPr bwMode="auto">
          <a:xfrm>
            <a:off x="652265" y="2202702"/>
            <a:ext cx="6781094" cy="2794806"/>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6362121" y="3185610"/>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p:nvSpPr>
        <p:spPr>
          <a:xfrm>
            <a:off x="4576032" y="3134748"/>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ectangle 12"/>
          <p:cNvSpPr/>
          <p:nvPr/>
        </p:nvSpPr>
        <p:spPr>
          <a:xfrm>
            <a:off x="4339065" y="3393915"/>
            <a:ext cx="2186538" cy="1126315"/>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Turkey	</a:t>
            </a:r>
          </a:p>
          <a:p>
            <a:r>
              <a:rPr lang="en-US" sz="1600" dirty="0" smtClean="0">
                <a:solidFill>
                  <a:schemeClr val="bg2">
                    <a:lumMod val="10000"/>
                  </a:schemeClr>
                </a:solidFill>
                <a:latin typeface="Calibri" panose="020F0502020204030204" pitchFamily="34" charset="0"/>
              </a:rPr>
              <a:t>Special social protection entitlements for specific occupations</a:t>
            </a:r>
            <a:endParaRPr lang="en-US" sz="1600" dirty="0">
              <a:solidFill>
                <a:schemeClr val="bg2">
                  <a:lumMod val="10000"/>
                </a:schemeClr>
              </a:solidFill>
              <a:latin typeface="Calibri" panose="020F0502020204030204" pitchFamily="34" charset="0"/>
            </a:endParaRPr>
          </a:p>
        </p:txBody>
      </p:sp>
      <p:sp>
        <p:nvSpPr>
          <p:cNvPr id="17" name="Rectangle 16"/>
          <p:cNvSpPr/>
          <p:nvPr/>
        </p:nvSpPr>
        <p:spPr>
          <a:xfrm>
            <a:off x="6604047" y="2604254"/>
            <a:ext cx="2121550" cy="1366159"/>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Korea (forthcoming)</a:t>
            </a:r>
            <a:endParaRPr lang="en-GB" sz="1600" b="1" dirty="0">
              <a:solidFill>
                <a:schemeClr val="bg2">
                  <a:lumMod val="10000"/>
                </a:schemeClr>
              </a:solidFill>
              <a:latin typeface="Calibri" panose="020F0502020204030204" pitchFamily="34" charset="0"/>
            </a:endParaRPr>
          </a:p>
          <a:p>
            <a:r>
              <a:rPr lang="en-US" sz="1600" dirty="0" smtClean="0">
                <a:solidFill>
                  <a:schemeClr val="bg2">
                    <a:lumMod val="10000"/>
                  </a:schemeClr>
                </a:solidFill>
                <a:latin typeface="Calibri" panose="020F0502020204030204" pitchFamily="34" charset="0"/>
              </a:rPr>
              <a:t>Introducing employment </a:t>
            </a:r>
            <a:r>
              <a:rPr lang="en-US" sz="1600" dirty="0">
                <a:solidFill>
                  <a:schemeClr val="bg2">
                    <a:lumMod val="10000"/>
                  </a:schemeClr>
                </a:solidFill>
                <a:latin typeface="Calibri" panose="020F0502020204030204" pitchFamily="34" charset="0"/>
              </a:rPr>
              <a:t>insurance </a:t>
            </a:r>
            <a:r>
              <a:rPr lang="en-US" sz="1600" dirty="0" smtClean="0">
                <a:solidFill>
                  <a:schemeClr val="bg2">
                    <a:lumMod val="10000"/>
                  </a:schemeClr>
                </a:solidFill>
                <a:latin typeface="Calibri" panose="020F0502020204030204" pitchFamily="34" charset="0"/>
              </a:rPr>
              <a:t>for dependent contractors</a:t>
            </a:r>
            <a:endParaRPr lang="en-US" sz="1600" dirty="0">
              <a:solidFill>
                <a:schemeClr val="bg2">
                  <a:lumMod val="10000"/>
                </a:schemeClr>
              </a:solidFill>
              <a:latin typeface="Calibri" panose="020F0502020204030204" pitchFamily="34" charset="0"/>
            </a:endParaRPr>
          </a:p>
        </p:txBody>
      </p:sp>
      <p:sp>
        <p:nvSpPr>
          <p:cNvPr id="2" name="Slide Number Placeholder 1"/>
          <p:cNvSpPr>
            <a:spLocks noGrp="1"/>
          </p:cNvSpPr>
          <p:nvPr>
            <p:ph type="sldNum" sz="quarter" idx="4"/>
          </p:nvPr>
        </p:nvSpPr>
        <p:spPr/>
        <p:txBody>
          <a:bodyPr/>
          <a:lstStyle/>
          <a:p>
            <a:fld id="{4DBA4320-113A-4BEE-A654-389C4380C06B}" type="slidenum">
              <a:rPr lang="en-GB" smtClean="0"/>
              <a:t>6</a:t>
            </a:fld>
            <a:endParaRPr lang="en-GB"/>
          </a:p>
        </p:txBody>
      </p:sp>
      <p:sp>
        <p:nvSpPr>
          <p:cNvPr id="18" name="Content Placeholder 2"/>
          <p:cNvSpPr txBox="1">
            <a:spLocks/>
          </p:cNvSpPr>
          <p:nvPr/>
        </p:nvSpPr>
        <p:spPr>
          <a:xfrm>
            <a:off x="512064" y="1201500"/>
            <a:ext cx="8127936" cy="3607038"/>
          </a:xfrm>
          <a:prstGeom prst="rect">
            <a:avLst/>
          </a:prstGeom>
        </p:spPr>
        <p:txBody>
          <a:bodyPr vert="horz">
            <a:normAutofit/>
          </a:bodyPr>
          <a:lst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marL="0" indent="0">
              <a:buNone/>
            </a:pPr>
            <a:r>
              <a:rPr lang="en-US" sz="2000" dirty="0">
                <a:solidFill>
                  <a:schemeClr val="accent1">
                    <a:lumMod val="50000"/>
                  </a:schemeClr>
                </a:solidFill>
                <a:latin typeface="Calibri" panose="020F0502020204030204" pitchFamily="34" charset="0"/>
                <a:cs typeface="Calibri" panose="020F0502020204030204" pitchFamily="34" charset="0"/>
              </a:rPr>
              <a:t>Countries may want to consider extending rights and protections to workers in the “grey zone</a:t>
            </a:r>
            <a:r>
              <a:rPr lang="en-US" sz="2000" dirty="0" smtClean="0">
                <a:solidFill>
                  <a:schemeClr val="accent1">
                    <a:lumMod val="50000"/>
                  </a:schemeClr>
                </a:solidFill>
                <a:latin typeface="Calibri" panose="020F0502020204030204" pitchFamily="34" charset="0"/>
                <a:cs typeface="Calibri" panose="020F0502020204030204" pitchFamily="34" charset="0"/>
              </a:rPr>
              <a:t>” </a:t>
            </a:r>
            <a:r>
              <a:rPr lang="en-US" sz="2000" dirty="0">
                <a:solidFill>
                  <a:schemeClr val="accent1">
                    <a:lumMod val="50000"/>
                  </a:schemeClr>
                </a:solidFill>
                <a:latin typeface="Calibri" panose="020F0502020204030204" pitchFamily="34" charset="0"/>
                <a:cs typeface="Calibri" panose="020F0502020204030204" pitchFamily="34" charset="0"/>
              </a:rPr>
              <a:t>– but should be mindful of potential pitfalls</a:t>
            </a:r>
          </a:p>
          <a:p>
            <a:pPr marL="0" indent="0">
              <a:buNone/>
            </a:pPr>
            <a:endParaRPr lang="en-US" sz="2000" dirty="0">
              <a:solidFill>
                <a:schemeClr val="accent1">
                  <a:lumMod val="50000"/>
                </a:schemeClr>
              </a:solidFill>
              <a:latin typeface="Calibri" panose="020F0502020204030204" pitchFamily="34" charset="0"/>
              <a:cs typeface="Calibri" panose="020F0502020204030204" pitchFamily="34" charset="0"/>
            </a:endParaRPr>
          </a:p>
        </p:txBody>
      </p:sp>
      <p:sp>
        <p:nvSpPr>
          <p:cNvPr id="10" name="Oval 9"/>
          <p:cNvSpPr/>
          <p:nvPr/>
        </p:nvSpPr>
        <p:spPr>
          <a:xfrm>
            <a:off x="4224868" y="3094747"/>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p:cNvSpPr/>
          <p:nvPr/>
        </p:nvSpPr>
        <p:spPr>
          <a:xfrm>
            <a:off x="1891024" y="2802921"/>
            <a:ext cx="2248248" cy="1320987"/>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Italy</a:t>
            </a:r>
          </a:p>
          <a:p>
            <a:r>
              <a:rPr lang="en-US" sz="1600" dirty="0" smtClean="0">
                <a:solidFill>
                  <a:schemeClr val="bg2">
                    <a:lumMod val="10000"/>
                  </a:schemeClr>
                </a:solidFill>
                <a:latin typeface="Calibri" panose="020F0502020204030204" pitchFamily="34" charset="0"/>
              </a:rPr>
              <a:t>“</a:t>
            </a:r>
            <a:r>
              <a:rPr lang="en-US" sz="1600" dirty="0" err="1" smtClean="0">
                <a:solidFill>
                  <a:schemeClr val="bg2">
                    <a:lumMod val="10000"/>
                  </a:schemeClr>
                </a:solidFill>
                <a:latin typeface="Calibri" panose="020F0502020204030204" pitchFamily="34" charset="0"/>
              </a:rPr>
              <a:t>Collaboratori</a:t>
            </a:r>
            <a:r>
              <a:rPr lang="en-US" sz="1600" dirty="0" smtClean="0">
                <a:solidFill>
                  <a:schemeClr val="bg2">
                    <a:lumMod val="10000"/>
                  </a:schemeClr>
                </a:solidFill>
                <a:latin typeface="Calibri" panose="020F0502020204030204" pitchFamily="34" charset="0"/>
              </a:rPr>
              <a:t>” </a:t>
            </a:r>
            <a:r>
              <a:rPr lang="en-US" sz="1600" dirty="0" smtClean="0">
                <a:solidFill>
                  <a:schemeClr val="bg2">
                    <a:lumMod val="10000"/>
                  </a:schemeClr>
                </a:solidFill>
                <a:latin typeface="Calibri" panose="020F0502020204030204" pitchFamily="34" charset="0"/>
              </a:rPr>
              <a:t>category with improved access to </a:t>
            </a:r>
            <a:r>
              <a:rPr lang="en-US" sz="1600" dirty="0">
                <a:solidFill>
                  <a:schemeClr val="bg2">
                    <a:lumMod val="10000"/>
                  </a:schemeClr>
                </a:solidFill>
                <a:latin typeface="Calibri" panose="020F0502020204030204" pitchFamily="34" charset="0"/>
              </a:rPr>
              <a:t>social protection </a:t>
            </a:r>
            <a:r>
              <a:rPr lang="en-US" sz="1600" dirty="0" smtClean="0">
                <a:solidFill>
                  <a:schemeClr val="bg2">
                    <a:lumMod val="10000"/>
                  </a:schemeClr>
                </a:solidFill>
                <a:latin typeface="Calibri" panose="020F0502020204030204" pitchFamily="34" charset="0"/>
              </a:rPr>
              <a:t>for dependent contractors</a:t>
            </a:r>
            <a:endParaRPr lang="en-US" sz="1600" dirty="0">
              <a:solidFill>
                <a:schemeClr val="bg2">
                  <a:lumMod val="10000"/>
                </a:schemeClr>
              </a:solidFill>
              <a:latin typeface="Calibri" panose="020F0502020204030204" pitchFamily="34" charset="0"/>
            </a:endParaRPr>
          </a:p>
          <a:p>
            <a:endParaRPr lang="en-GB" sz="1600"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1893262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9"/>
          <p:cNvSpPr txBox="1">
            <a:spLocks/>
          </p:cNvSpPr>
          <p:nvPr/>
        </p:nvSpPr>
        <p:spPr>
          <a:xfrm>
            <a:off x="1080000" y="178200"/>
            <a:ext cx="7161792" cy="766800"/>
          </a:xfrm>
          <a:prstGeom prst="rect">
            <a:avLst/>
          </a:prstGeom>
        </p:spPr>
        <p:txBody>
          <a:bodyPr vert="horz" lIns="91440" tIns="45720" rIns="91440" bIns="45720" rtlCol="0" anchor="ctr">
            <a:noAutofit/>
          </a:bodyPr>
          <a:lstStyle>
            <a:lvl1pPr algn="l" rtl="0" eaLnBrk="1" latinLnBrk="0" hangingPunct="1">
              <a:spcBef>
                <a:spcPct val="0"/>
              </a:spcBef>
              <a:buNone/>
              <a:defRPr kumimoji="0" sz="2400" kern="1200">
                <a:solidFill>
                  <a:schemeClr val="tx1"/>
                </a:solidFill>
                <a:latin typeface="+mj-lt"/>
                <a:ea typeface="+mj-ea"/>
                <a:cs typeface="+mj-cs"/>
              </a:defRPr>
            </a:lvl1pPr>
          </a:lstStyle>
          <a:p>
            <a:r>
              <a:rPr lang="en-US" dirty="0"/>
              <a:t>Improving working conditions in new forms of work</a:t>
            </a:r>
            <a:endParaRPr lang="en-GB" dirty="0"/>
          </a:p>
        </p:txBody>
      </p:sp>
      <p:pic>
        <p:nvPicPr>
          <p:cNvPr id="14" name="Picture 2" descr="C:\Users\muir_t\Pictures\World map.gif"/>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17571"/>
          <a:stretch/>
        </p:blipFill>
        <p:spPr bwMode="auto">
          <a:xfrm>
            <a:off x="652265" y="2202702"/>
            <a:ext cx="6781094" cy="2794806"/>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6539474" y="3183582"/>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p:cNvSpPr/>
          <p:nvPr/>
        </p:nvSpPr>
        <p:spPr>
          <a:xfrm>
            <a:off x="6741335" y="2225905"/>
            <a:ext cx="2069665" cy="1558228"/>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Japan</a:t>
            </a:r>
            <a:endParaRPr lang="en-GB" sz="1600" b="1" dirty="0">
              <a:solidFill>
                <a:schemeClr val="bg2">
                  <a:lumMod val="10000"/>
                </a:schemeClr>
              </a:solidFill>
              <a:latin typeface="Calibri" panose="020F0502020204030204" pitchFamily="34" charset="0"/>
            </a:endParaRPr>
          </a:p>
          <a:p>
            <a:r>
              <a:rPr lang="en-US" sz="1600" dirty="0" smtClean="0">
                <a:solidFill>
                  <a:schemeClr val="bg2">
                    <a:lumMod val="10000"/>
                  </a:schemeClr>
                </a:solidFill>
                <a:latin typeface="Calibri" panose="020F0502020204030204" pitchFamily="34" charset="0"/>
              </a:rPr>
              <a:t>Eliminating </a:t>
            </a:r>
            <a:r>
              <a:rPr lang="en-US" sz="1600" dirty="0">
                <a:solidFill>
                  <a:schemeClr val="bg2">
                    <a:lumMod val="10000"/>
                  </a:schemeClr>
                </a:solidFill>
                <a:latin typeface="Calibri" panose="020F0502020204030204" pitchFamily="34" charset="0"/>
              </a:rPr>
              <a:t>irrational </a:t>
            </a:r>
            <a:r>
              <a:rPr lang="en-US" sz="1600" dirty="0" smtClean="0">
                <a:solidFill>
                  <a:schemeClr val="bg2">
                    <a:lumMod val="10000"/>
                  </a:schemeClr>
                </a:solidFill>
                <a:latin typeface="Calibri" panose="020F0502020204030204" pitchFamily="34" charset="0"/>
              </a:rPr>
              <a:t>inequalities </a:t>
            </a:r>
            <a:r>
              <a:rPr lang="en-US" sz="1600" dirty="0">
                <a:solidFill>
                  <a:schemeClr val="bg2">
                    <a:lumMod val="10000"/>
                  </a:schemeClr>
                </a:solidFill>
                <a:latin typeface="Calibri" panose="020F0502020204030204" pitchFamily="34" charset="0"/>
              </a:rPr>
              <a:t>in </a:t>
            </a:r>
            <a:r>
              <a:rPr lang="en-US" sz="1600" dirty="0" smtClean="0">
                <a:solidFill>
                  <a:schemeClr val="bg2">
                    <a:lumMod val="10000"/>
                  </a:schemeClr>
                </a:solidFill>
                <a:latin typeface="Calibri" panose="020F0502020204030204" pitchFamily="34" charset="0"/>
              </a:rPr>
              <a:t>working </a:t>
            </a:r>
            <a:r>
              <a:rPr lang="en-US" sz="1600" dirty="0">
                <a:solidFill>
                  <a:schemeClr val="bg2">
                    <a:lumMod val="10000"/>
                  </a:schemeClr>
                </a:solidFill>
                <a:latin typeface="Calibri" panose="020F0502020204030204" pitchFamily="34" charset="0"/>
              </a:rPr>
              <a:t>conditions of irregular workers </a:t>
            </a:r>
            <a:r>
              <a:rPr lang="en-US" sz="1600" dirty="0" smtClean="0">
                <a:solidFill>
                  <a:schemeClr val="bg2">
                    <a:lumMod val="10000"/>
                  </a:schemeClr>
                </a:solidFill>
                <a:latin typeface="Calibri" panose="020F0502020204030204" pitchFamily="34" charset="0"/>
              </a:rPr>
              <a:t>(incl. fixed-term)</a:t>
            </a:r>
            <a:endParaRPr lang="en-US" sz="1600" dirty="0">
              <a:solidFill>
                <a:schemeClr val="bg2">
                  <a:lumMod val="10000"/>
                </a:schemeClr>
              </a:solidFill>
              <a:latin typeface="Calibri" panose="020F0502020204030204" pitchFamily="34" charset="0"/>
            </a:endParaRPr>
          </a:p>
        </p:txBody>
      </p:sp>
      <p:sp>
        <p:nvSpPr>
          <p:cNvPr id="2" name="Slide Number Placeholder 1"/>
          <p:cNvSpPr>
            <a:spLocks noGrp="1"/>
          </p:cNvSpPr>
          <p:nvPr>
            <p:ph type="sldNum" sz="quarter" idx="4"/>
          </p:nvPr>
        </p:nvSpPr>
        <p:spPr/>
        <p:txBody>
          <a:bodyPr/>
          <a:lstStyle/>
          <a:p>
            <a:fld id="{4DBA4320-113A-4BEE-A654-389C4380C06B}" type="slidenum">
              <a:rPr lang="en-GB" smtClean="0"/>
              <a:t>7</a:t>
            </a:fld>
            <a:endParaRPr lang="en-GB"/>
          </a:p>
        </p:txBody>
      </p:sp>
      <p:sp>
        <p:nvSpPr>
          <p:cNvPr id="18" name="Content Placeholder 2"/>
          <p:cNvSpPr txBox="1">
            <a:spLocks/>
          </p:cNvSpPr>
          <p:nvPr/>
        </p:nvSpPr>
        <p:spPr>
          <a:xfrm>
            <a:off x="512064" y="1201500"/>
            <a:ext cx="8127936" cy="3607038"/>
          </a:xfrm>
          <a:prstGeom prst="rect">
            <a:avLst/>
          </a:prstGeom>
        </p:spPr>
        <p:txBody>
          <a:bodyPr vert="horz">
            <a:normAutofit/>
          </a:bodyPr>
          <a:lst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marL="0" indent="0">
              <a:buNone/>
            </a:pPr>
            <a:r>
              <a:rPr lang="en-US" sz="2000" dirty="0">
                <a:solidFill>
                  <a:schemeClr val="accent1">
                    <a:lumMod val="50000"/>
                  </a:schemeClr>
                </a:solidFill>
                <a:latin typeface="Calibri" panose="020F0502020204030204" pitchFamily="34" charset="0"/>
                <a:cs typeface="Calibri" panose="020F0502020204030204" pitchFamily="34" charset="0"/>
              </a:rPr>
              <a:t>Greater efforts </a:t>
            </a:r>
            <a:r>
              <a:rPr lang="en-US" sz="2000" dirty="0" smtClean="0">
                <a:solidFill>
                  <a:schemeClr val="accent1">
                    <a:lumMod val="50000"/>
                  </a:schemeClr>
                </a:solidFill>
                <a:latin typeface="Calibri" panose="020F0502020204030204" pitchFamily="34" charset="0"/>
                <a:cs typeface="Calibri" panose="020F0502020204030204" pitchFamily="34" charset="0"/>
              </a:rPr>
              <a:t>may be </a:t>
            </a:r>
            <a:r>
              <a:rPr lang="en-US" sz="2000" dirty="0">
                <a:solidFill>
                  <a:schemeClr val="accent1">
                    <a:lumMod val="50000"/>
                  </a:schemeClr>
                </a:solidFill>
                <a:latin typeface="Calibri" panose="020F0502020204030204" pitchFamily="34" charset="0"/>
                <a:cs typeface="Calibri" panose="020F0502020204030204" pitchFamily="34" charset="0"/>
              </a:rPr>
              <a:t>needed in some countries to ensure adequate working conditions in fixed-term, casual and platform work, and tackle excessive and/or improper use</a:t>
            </a:r>
          </a:p>
        </p:txBody>
      </p:sp>
      <p:sp>
        <p:nvSpPr>
          <p:cNvPr id="10" name="Oval 9"/>
          <p:cNvSpPr/>
          <p:nvPr/>
        </p:nvSpPr>
        <p:spPr>
          <a:xfrm>
            <a:off x="2266638" y="3083886"/>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p:cNvSpPr/>
          <p:nvPr/>
        </p:nvSpPr>
        <p:spPr>
          <a:xfrm>
            <a:off x="825500" y="2859020"/>
            <a:ext cx="1300937" cy="1102668"/>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bg2">
                    <a:lumMod val="10000"/>
                  </a:schemeClr>
                </a:solidFill>
                <a:latin typeface="Calibri" panose="020F0502020204030204" pitchFamily="34" charset="0"/>
              </a:rPr>
              <a:t>U</a:t>
            </a:r>
            <a:r>
              <a:rPr lang="en-GB" sz="1600" b="1" dirty="0" smtClean="0">
                <a:solidFill>
                  <a:schemeClr val="bg2">
                    <a:lumMod val="10000"/>
                  </a:schemeClr>
                </a:solidFill>
                <a:latin typeface="Calibri" panose="020F0502020204030204" pitchFamily="34" charset="0"/>
              </a:rPr>
              <a:t>S	</a:t>
            </a:r>
          </a:p>
          <a:p>
            <a:r>
              <a:rPr lang="en-GB" sz="1600" dirty="0" smtClean="0">
                <a:solidFill>
                  <a:schemeClr val="bg2">
                    <a:lumMod val="10000"/>
                  </a:schemeClr>
                </a:solidFill>
                <a:latin typeface="Calibri" panose="020F0502020204030204" pitchFamily="34" charset="0"/>
              </a:rPr>
              <a:t>Regulating platforms at state level</a:t>
            </a:r>
          </a:p>
        </p:txBody>
      </p:sp>
      <p:sp>
        <p:nvSpPr>
          <p:cNvPr id="12" name="Oval 11"/>
          <p:cNvSpPr/>
          <p:nvPr/>
        </p:nvSpPr>
        <p:spPr>
          <a:xfrm>
            <a:off x="6453402" y="4331736"/>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ctangle 14"/>
          <p:cNvSpPr/>
          <p:nvPr/>
        </p:nvSpPr>
        <p:spPr>
          <a:xfrm>
            <a:off x="3901440" y="3657600"/>
            <a:ext cx="2317527" cy="1339908"/>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Australia</a:t>
            </a:r>
            <a:endParaRPr lang="en-GB" sz="1600" b="1" dirty="0">
              <a:solidFill>
                <a:schemeClr val="bg2">
                  <a:lumMod val="10000"/>
                </a:schemeClr>
              </a:solidFill>
              <a:latin typeface="Calibri" panose="020F0502020204030204" pitchFamily="34" charset="0"/>
            </a:endParaRPr>
          </a:p>
          <a:p>
            <a:r>
              <a:rPr lang="en-US" sz="1600" dirty="0" smtClean="0">
                <a:solidFill>
                  <a:schemeClr val="bg2">
                    <a:lumMod val="10000"/>
                  </a:schemeClr>
                </a:solidFill>
                <a:latin typeface="Calibri" panose="020F0502020204030204" pitchFamily="34" charset="0"/>
              </a:rPr>
              <a:t>Giving casual workers with a year’s service the right to request permanent employment</a:t>
            </a:r>
            <a:endParaRPr lang="en-US" sz="1600"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2761192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9"/>
          <p:cNvSpPr txBox="1">
            <a:spLocks/>
          </p:cNvSpPr>
          <p:nvPr/>
        </p:nvSpPr>
        <p:spPr>
          <a:xfrm>
            <a:off x="1080000" y="178200"/>
            <a:ext cx="7161792" cy="766800"/>
          </a:xfrm>
          <a:prstGeom prst="rect">
            <a:avLst/>
          </a:prstGeom>
        </p:spPr>
        <p:txBody>
          <a:bodyPr vert="horz" lIns="91440" tIns="45720" rIns="91440" bIns="45720" rtlCol="0" anchor="ctr">
            <a:noAutofit/>
          </a:bodyPr>
          <a:lstStyle>
            <a:lvl1pPr algn="l" rtl="0" eaLnBrk="1" latinLnBrk="0" hangingPunct="1">
              <a:spcBef>
                <a:spcPct val="0"/>
              </a:spcBef>
              <a:buNone/>
              <a:defRPr kumimoji="0" sz="2400" kern="1200">
                <a:solidFill>
                  <a:schemeClr val="tx1"/>
                </a:solidFill>
                <a:latin typeface="+mj-lt"/>
                <a:ea typeface="+mj-ea"/>
                <a:cs typeface="+mj-cs"/>
              </a:defRPr>
            </a:lvl1pPr>
          </a:lstStyle>
          <a:p>
            <a:r>
              <a:rPr lang="en-GB" dirty="0"/>
              <a:t>Ensuring adequate social protection</a:t>
            </a:r>
          </a:p>
        </p:txBody>
      </p:sp>
      <p:pic>
        <p:nvPicPr>
          <p:cNvPr id="14" name="Picture 2" descr="C:\Users\muir_t\Pictures\World map.gif"/>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17571"/>
          <a:stretch/>
        </p:blipFill>
        <p:spPr bwMode="auto">
          <a:xfrm>
            <a:off x="652265" y="2202702"/>
            <a:ext cx="6781094" cy="2794806"/>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224868" y="3094747"/>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p:nvSpPr>
        <p:spPr>
          <a:xfrm>
            <a:off x="4042812" y="2954157"/>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ectangle 12"/>
          <p:cNvSpPr/>
          <p:nvPr/>
        </p:nvSpPr>
        <p:spPr>
          <a:xfrm>
            <a:off x="2252482" y="2037505"/>
            <a:ext cx="1674450" cy="1120194"/>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France	</a:t>
            </a:r>
          </a:p>
          <a:p>
            <a:r>
              <a:rPr lang="en-US" sz="1600" dirty="0" smtClean="0">
                <a:solidFill>
                  <a:schemeClr val="bg2">
                    <a:lumMod val="10000"/>
                  </a:schemeClr>
                </a:solidFill>
                <a:latin typeface="Calibri" panose="020F0502020204030204" pitchFamily="34" charset="0"/>
              </a:rPr>
              <a:t>Reforming SP for self-employed to </a:t>
            </a:r>
            <a:r>
              <a:rPr lang="en-US" sz="1600" dirty="0">
                <a:solidFill>
                  <a:schemeClr val="bg2">
                    <a:lumMod val="10000"/>
                  </a:schemeClr>
                </a:solidFill>
                <a:latin typeface="Calibri" panose="020F0502020204030204" pitchFamily="34" charset="0"/>
              </a:rPr>
              <a:t>boost portability </a:t>
            </a:r>
            <a:endParaRPr lang="en-GB" sz="1600" dirty="0" smtClean="0">
              <a:solidFill>
                <a:schemeClr val="bg2">
                  <a:lumMod val="10000"/>
                </a:schemeClr>
              </a:solidFill>
              <a:latin typeface="Calibri" panose="020F0502020204030204" pitchFamily="34" charset="0"/>
            </a:endParaRPr>
          </a:p>
        </p:txBody>
      </p:sp>
      <p:sp>
        <p:nvSpPr>
          <p:cNvPr id="17" name="Rectangle 16"/>
          <p:cNvSpPr/>
          <p:nvPr/>
        </p:nvSpPr>
        <p:spPr>
          <a:xfrm>
            <a:off x="4259831" y="3287334"/>
            <a:ext cx="1934258" cy="1558228"/>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Italy</a:t>
            </a:r>
          </a:p>
          <a:p>
            <a:r>
              <a:rPr lang="en-US" sz="1600" dirty="0" smtClean="0">
                <a:solidFill>
                  <a:schemeClr val="bg2">
                    <a:lumMod val="10000"/>
                  </a:schemeClr>
                </a:solidFill>
                <a:latin typeface="Calibri" panose="020F0502020204030204" pitchFamily="34" charset="0"/>
              </a:rPr>
              <a:t>Updating eligibility </a:t>
            </a:r>
            <a:r>
              <a:rPr lang="en-US" sz="1600" dirty="0">
                <a:solidFill>
                  <a:schemeClr val="bg2">
                    <a:lumMod val="10000"/>
                  </a:schemeClr>
                </a:solidFill>
                <a:latin typeface="Calibri" panose="020F0502020204030204" pitchFamily="34" charset="0"/>
              </a:rPr>
              <a:t>conditions </a:t>
            </a:r>
            <a:r>
              <a:rPr lang="en-US" sz="1600" dirty="0" smtClean="0">
                <a:solidFill>
                  <a:schemeClr val="bg2">
                    <a:lumMod val="10000"/>
                  </a:schemeClr>
                </a:solidFill>
                <a:latin typeface="Calibri" panose="020F0502020204030204" pitchFamily="34" charset="0"/>
              </a:rPr>
              <a:t>&amp; introducing inclusion </a:t>
            </a:r>
            <a:r>
              <a:rPr lang="en-US" sz="1600" dirty="0">
                <a:solidFill>
                  <a:schemeClr val="bg2">
                    <a:lumMod val="10000"/>
                  </a:schemeClr>
                </a:solidFill>
                <a:latin typeface="Calibri" panose="020F0502020204030204" pitchFamily="34" charset="0"/>
              </a:rPr>
              <a:t>income </a:t>
            </a:r>
            <a:r>
              <a:rPr lang="en-US" sz="1600" dirty="0" smtClean="0">
                <a:solidFill>
                  <a:schemeClr val="bg2">
                    <a:lumMod val="10000"/>
                  </a:schemeClr>
                </a:solidFill>
                <a:latin typeface="Calibri" panose="020F0502020204030204" pitchFamily="34" charset="0"/>
              </a:rPr>
              <a:t>&amp; </a:t>
            </a:r>
            <a:r>
              <a:rPr lang="en-US" sz="1600" dirty="0">
                <a:solidFill>
                  <a:schemeClr val="bg2">
                    <a:lumMod val="10000"/>
                  </a:schemeClr>
                </a:solidFill>
                <a:latin typeface="Calibri" panose="020F0502020204030204" pitchFamily="34" charset="0"/>
              </a:rPr>
              <a:t>minimum income support </a:t>
            </a:r>
          </a:p>
          <a:p>
            <a:endParaRPr lang="en-GB" sz="1600" dirty="0">
              <a:solidFill>
                <a:schemeClr val="bg2">
                  <a:lumMod val="10000"/>
                </a:schemeClr>
              </a:solidFill>
              <a:latin typeface="Calibri" panose="020F0502020204030204" pitchFamily="34" charset="0"/>
            </a:endParaRPr>
          </a:p>
        </p:txBody>
      </p:sp>
      <p:sp>
        <p:nvSpPr>
          <p:cNvPr id="2" name="Slide Number Placeholder 1"/>
          <p:cNvSpPr>
            <a:spLocks noGrp="1"/>
          </p:cNvSpPr>
          <p:nvPr>
            <p:ph type="sldNum" sz="quarter" idx="4"/>
          </p:nvPr>
        </p:nvSpPr>
        <p:spPr/>
        <p:txBody>
          <a:bodyPr/>
          <a:lstStyle/>
          <a:p>
            <a:fld id="{4DBA4320-113A-4BEE-A654-389C4380C06B}" type="slidenum">
              <a:rPr lang="en-GB" smtClean="0"/>
              <a:t>8</a:t>
            </a:fld>
            <a:endParaRPr lang="en-GB"/>
          </a:p>
        </p:txBody>
      </p:sp>
      <p:sp>
        <p:nvSpPr>
          <p:cNvPr id="18" name="Content Placeholder 2"/>
          <p:cNvSpPr txBox="1">
            <a:spLocks/>
          </p:cNvSpPr>
          <p:nvPr/>
        </p:nvSpPr>
        <p:spPr>
          <a:xfrm>
            <a:off x="512064" y="1201500"/>
            <a:ext cx="8127936" cy="3607038"/>
          </a:xfrm>
          <a:prstGeom prst="rect">
            <a:avLst/>
          </a:prstGeom>
        </p:spPr>
        <p:txBody>
          <a:bodyPr vert="horz">
            <a:normAutofit/>
          </a:bodyPr>
          <a:lst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marL="0" indent="0">
              <a:buNone/>
            </a:pPr>
            <a:r>
              <a:rPr lang="en-US" sz="2000" dirty="0">
                <a:solidFill>
                  <a:schemeClr val="accent1">
                    <a:lumMod val="50000"/>
                  </a:schemeClr>
                </a:solidFill>
                <a:latin typeface="Calibri" panose="020F0502020204030204" pitchFamily="34" charset="0"/>
                <a:cs typeface="Calibri" panose="020F0502020204030204" pitchFamily="34" charset="0"/>
              </a:rPr>
              <a:t>Social protection systems should be examined and, where necessary, reformed to improve access to benefits for workers in new forms of work</a:t>
            </a:r>
          </a:p>
        </p:txBody>
      </p:sp>
      <p:sp>
        <p:nvSpPr>
          <p:cNvPr id="15" name="Oval 14"/>
          <p:cNvSpPr/>
          <p:nvPr/>
        </p:nvSpPr>
        <p:spPr>
          <a:xfrm>
            <a:off x="6362121" y="3185610"/>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ectangle 15"/>
          <p:cNvSpPr/>
          <p:nvPr/>
        </p:nvSpPr>
        <p:spPr>
          <a:xfrm>
            <a:off x="6596915" y="2288879"/>
            <a:ext cx="2225142" cy="1793461"/>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Korea (forthcoming)</a:t>
            </a:r>
            <a:endParaRPr lang="en-GB" sz="1600" b="1" dirty="0">
              <a:solidFill>
                <a:schemeClr val="bg2">
                  <a:lumMod val="10000"/>
                </a:schemeClr>
              </a:solidFill>
              <a:latin typeface="Calibri" panose="020F0502020204030204" pitchFamily="34" charset="0"/>
            </a:endParaRPr>
          </a:p>
          <a:p>
            <a:r>
              <a:rPr lang="en-US" sz="1600" dirty="0" smtClean="0">
                <a:solidFill>
                  <a:schemeClr val="bg2">
                    <a:lumMod val="10000"/>
                  </a:schemeClr>
                </a:solidFill>
                <a:latin typeface="Calibri" panose="020F0502020204030204" pitchFamily="34" charset="0"/>
              </a:rPr>
              <a:t>Easing requirements </a:t>
            </a:r>
            <a:r>
              <a:rPr lang="en-US" sz="1600" dirty="0">
                <a:solidFill>
                  <a:schemeClr val="bg2">
                    <a:lumMod val="10000"/>
                  </a:schemeClr>
                </a:solidFill>
                <a:latin typeface="Calibri" panose="020F0502020204030204" pitchFamily="34" charset="0"/>
              </a:rPr>
              <a:t>for unemployment benefits for </a:t>
            </a:r>
            <a:r>
              <a:rPr lang="en-US" sz="1600" dirty="0" smtClean="0">
                <a:solidFill>
                  <a:schemeClr val="bg2">
                    <a:lumMod val="10000"/>
                  </a:schemeClr>
                </a:solidFill>
                <a:latin typeface="Calibri" panose="020F0502020204030204" pitchFamily="34" charset="0"/>
              </a:rPr>
              <a:t>short part-time workers &amp; introducing </a:t>
            </a:r>
            <a:r>
              <a:rPr lang="en-US" sz="1600" dirty="0">
                <a:solidFill>
                  <a:schemeClr val="bg2">
                    <a:lumMod val="10000"/>
                  </a:schemeClr>
                </a:solidFill>
                <a:latin typeface="Calibri" panose="020F0502020204030204" pitchFamily="34" charset="0"/>
              </a:rPr>
              <a:t>a means-tested unemployment </a:t>
            </a:r>
            <a:r>
              <a:rPr lang="en-US" sz="1600" dirty="0" smtClean="0">
                <a:solidFill>
                  <a:schemeClr val="bg2">
                    <a:lumMod val="10000"/>
                  </a:schemeClr>
                </a:solidFill>
                <a:latin typeface="Calibri" panose="020F0502020204030204" pitchFamily="34" charset="0"/>
              </a:rPr>
              <a:t>benefit</a:t>
            </a:r>
            <a:endParaRPr lang="en-US" sz="1600"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3191315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9"/>
          <p:cNvSpPr txBox="1">
            <a:spLocks/>
          </p:cNvSpPr>
          <p:nvPr/>
        </p:nvSpPr>
        <p:spPr>
          <a:xfrm>
            <a:off x="1080000" y="178200"/>
            <a:ext cx="7161792" cy="766800"/>
          </a:xfrm>
          <a:prstGeom prst="rect">
            <a:avLst/>
          </a:prstGeom>
        </p:spPr>
        <p:txBody>
          <a:bodyPr vert="horz" lIns="91440" tIns="45720" rIns="91440" bIns="45720" rtlCol="0" anchor="ctr">
            <a:noAutofit/>
          </a:bodyPr>
          <a:lstStyle>
            <a:lvl1pPr algn="l" rtl="0" eaLnBrk="1" latinLnBrk="0" hangingPunct="1">
              <a:spcBef>
                <a:spcPct val="0"/>
              </a:spcBef>
              <a:buNone/>
              <a:defRPr kumimoji="0" sz="2400" kern="1200">
                <a:solidFill>
                  <a:schemeClr val="tx1"/>
                </a:solidFill>
                <a:latin typeface="+mj-lt"/>
                <a:ea typeface="+mj-ea"/>
                <a:cs typeface="+mj-cs"/>
              </a:defRPr>
            </a:lvl1pPr>
          </a:lstStyle>
          <a:p>
            <a:r>
              <a:rPr lang="en-US" dirty="0"/>
              <a:t>Supporting those in new forms of work to develop professionally</a:t>
            </a:r>
            <a:endParaRPr lang="en-GB" dirty="0"/>
          </a:p>
        </p:txBody>
      </p:sp>
      <p:pic>
        <p:nvPicPr>
          <p:cNvPr id="14" name="Picture 2" descr="C:\Users\muir_t\Pictures\World map.gif"/>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17571"/>
          <a:stretch/>
        </p:blipFill>
        <p:spPr bwMode="auto">
          <a:xfrm>
            <a:off x="652265" y="2202702"/>
            <a:ext cx="6781094" cy="2794806"/>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175179" y="2894090"/>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p:nvSpPr>
        <p:spPr>
          <a:xfrm>
            <a:off x="4042812" y="2954157"/>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ectangle 12"/>
          <p:cNvSpPr/>
          <p:nvPr/>
        </p:nvSpPr>
        <p:spPr>
          <a:xfrm>
            <a:off x="4660896" y="2089981"/>
            <a:ext cx="2758927" cy="1120194"/>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Germany	</a:t>
            </a:r>
          </a:p>
          <a:p>
            <a:r>
              <a:rPr lang="en-US" sz="1600" dirty="0" smtClean="0">
                <a:solidFill>
                  <a:schemeClr val="bg2">
                    <a:lumMod val="10000"/>
                  </a:schemeClr>
                </a:solidFill>
                <a:latin typeface="Calibri" panose="020F0502020204030204" pitchFamily="34" charset="0"/>
              </a:rPr>
              <a:t>Expanding counselling services to all adults (regardless of employment status)</a:t>
            </a:r>
            <a:endParaRPr lang="en-GB" sz="1600" dirty="0" smtClean="0">
              <a:solidFill>
                <a:schemeClr val="bg2">
                  <a:lumMod val="10000"/>
                </a:schemeClr>
              </a:solidFill>
              <a:latin typeface="Calibri" panose="020F0502020204030204" pitchFamily="34" charset="0"/>
            </a:endParaRPr>
          </a:p>
        </p:txBody>
      </p:sp>
      <p:sp>
        <p:nvSpPr>
          <p:cNvPr id="17" name="Rectangle 16"/>
          <p:cNvSpPr/>
          <p:nvPr/>
        </p:nvSpPr>
        <p:spPr>
          <a:xfrm>
            <a:off x="2954735" y="3337061"/>
            <a:ext cx="2198290" cy="1330189"/>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bg2">
                    <a:lumMod val="10000"/>
                  </a:schemeClr>
                </a:solidFill>
                <a:latin typeface="Calibri" panose="020F0502020204030204" pitchFamily="34" charset="0"/>
              </a:rPr>
              <a:t>France	</a:t>
            </a:r>
          </a:p>
          <a:p>
            <a:r>
              <a:rPr lang="en-US" sz="1600" dirty="0" smtClean="0">
                <a:solidFill>
                  <a:schemeClr val="bg2">
                    <a:lumMod val="10000"/>
                  </a:schemeClr>
                </a:solidFill>
                <a:latin typeface="Calibri" panose="020F0502020204030204" pitchFamily="34" charset="0"/>
              </a:rPr>
              <a:t>Enhancing portability of training rights &amp; access via Individual </a:t>
            </a:r>
            <a:r>
              <a:rPr lang="en-US" sz="1600" dirty="0">
                <a:solidFill>
                  <a:schemeClr val="bg2">
                    <a:lumMod val="10000"/>
                  </a:schemeClr>
                </a:solidFill>
                <a:latin typeface="Calibri" panose="020F0502020204030204" pitchFamily="34" charset="0"/>
              </a:rPr>
              <a:t>Learning </a:t>
            </a:r>
            <a:r>
              <a:rPr lang="en-US" sz="1600" dirty="0" smtClean="0">
                <a:solidFill>
                  <a:schemeClr val="bg2">
                    <a:lumMod val="10000"/>
                  </a:schemeClr>
                </a:solidFill>
                <a:latin typeface="Calibri" panose="020F0502020204030204" pitchFamily="34" charset="0"/>
              </a:rPr>
              <a:t>Accounts</a:t>
            </a:r>
            <a:endParaRPr lang="en-GB" sz="1600" dirty="0">
              <a:solidFill>
                <a:schemeClr val="bg2">
                  <a:lumMod val="10000"/>
                </a:schemeClr>
              </a:solidFill>
              <a:latin typeface="Calibri" panose="020F0502020204030204" pitchFamily="34" charset="0"/>
            </a:endParaRPr>
          </a:p>
          <a:p>
            <a:endParaRPr lang="en-GB" sz="1600" dirty="0">
              <a:solidFill>
                <a:schemeClr val="bg2">
                  <a:lumMod val="10000"/>
                </a:schemeClr>
              </a:solidFill>
              <a:latin typeface="Calibri" panose="020F0502020204030204" pitchFamily="34" charset="0"/>
            </a:endParaRPr>
          </a:p>
        </p:txBody>
      </p:sp>
      <p:sp>
        <p:nvSpPr>
          <p:cNvPr id="2" name="Slide Number Placeholder 1"/>
          <p:cNvSpPr>
            <a:spLocks noGrp="1"/>
          </p:cNvSpPr>
          <p:nvPr>
            <p:ph type="sldNum" sz="quarter" idx="4"/>
          </p:nvPr>
        </p:nvSpPr>
        <p:spPr/>
        <p:txBody>
          <a:bodyPr/>
          <a:lstStyle/>
          <a:p>
            <a:fld id="{4DBA4320-113A-4BEE-A654-389C4380C06B}" type="slidenum">
              <a:rPr lang="en-GB" smtClean="0"/>
              <a:t>9</a:t>
            </a:fld>
            <a:endParaRPr lang="en-GB"/>
          </a:p>
        </p:txBody>
      </p:sp>
      <p:sp>
        <p:nvSpPr>
          <p:cNvPr id="18" name="Content Placeholder 2"/>
          <p:cNvSpPr txBox="1">
            <a:spLocks/>
          </p:cNvSpPr>
          <p:nvPr/>
        </p:nvSpPr>
        <p:spPr>
          <a:xfrm>
            <a:off x="512063" y="1201500"/>
            <a:ext cx="8213647" cy="3607038"/>
          </a:xfrm>
          <a:prstGeom prst="rect">
            <a:avLst/>
          </a:prstGeom>
        </p:spPr>
        <p:txBody>
          <a:bodyPr vert="horz">
            <a:normAutofit/>
          </a:bodyPr>
          <a:lst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marL="0" indent="0">
              <a:buNone/>
            </a:pPr>
            <a:r>
              <a:rPr lang="en-US" sz="2000" dirty="0">
                <a:solidFill>
                  <a:schemeClr val="accent1">
                    <a:lumMod val="50000"/>
                  </a:schemeClr>
                </a:solidFill>
                <a:latin typeface="Calibri" panose="020F0502020204030204" pitchFamily="34" charset="0"/>
                <a:cs typeface="Calibri" panose="020F0502020204030204" pitchFamily="34" charset="0"/>
              </a:rPr>
              <a:t>Existing strategies for </a:t>
            </a:r>
            <a:r>
              <a:rPr lang="en-US" sz="2000" dirty="0" smtClean="0">
                <a:solidFill>
                  <a:schemeClr val="accent1">
                    <a:lumMod val="50000"/>
                  </a:schemeClr>
                </a:solidFill>
                <a:latin typeface="Calibri" panose="020F0502020204030204" pitchFamily="34" charset="0"/>
                <a:cs typeface="Calibri" panose="020F0502020204030204" pitchFamily="34" charset="0"/>
              </a:rPr>
              <a:t>PES &amp; </a:t>
            </a:r>
            <a:r>
              <a:rPr lang="en-US" sz="2000" dirty="0">
                <a:solidFill>
                  <a:schemeClr val="accent1">
                    <a:lumMod val="50000"/>
                  </a:schemeClr>
                </a:solidFill>
                <a:latin typeface="Calibri" panose="020F0502020204030204" pitchFamily="34" charset="0"/>
                <a:cs typeface="Calibri" panose="020F0502020204030204" pitchFamily="34" charset="0"/>
              </a:rPr>
              <a:t>public skills </a:t>
            </a:r>
            <a:r>
              <a:rPr lang="en-US" sz="2000" dirty="0" err="1">
                <a:solidFill>
                  <a:schemeClr val="accent1">
                    <a:lumMod val="50000"/>
                  </a:schemeClr>
                </a:solidFill>
                <a:latin typeface="Calibri" panose="020F0502020204030204" pitchFamily="34" charset="0"/>
                <a:cs typeface="Calibri" panose="020F0502020204030204" pitchFamily="34" charset="0"/>
              </a:rPr>
              <a:t>programmes</a:t>
            </a:r>
            <a:r>
              <a:rPr lang="en-US" sz="2000" dirty="0">
                <a:solidFill>
                  <a:schemeClr val="accent1">
                    <a:lumMod val="50000"/>
                  </a:schemeClr>
                </a:solidFill>
                <a:latin typeface="Calibri" panose="020F0502020204030204" pitchFamily="34" charset="0"/>
                <a:cs typeface="Calibri" panose="020F0502020204030204" pitchFamily="34" charset="0"/>
              </a:rPr>
              <a:t> may need adaptation to improve access </a:t>
            </a:r>
            <a:r>
              <a:rPr lang="en-US" sz="2000" dirty="0" smtClean="0">
                <a:solidFill>
                  <a:schemeClr val="accent1">
                    <a:lumMod val="50000"/>
                  </a:schemeClr>
                </a:solidFill>
                <a:latin typeface="Calibri" panose="020F0502020204030204" pitchFamily="34" charset="0"/>
                <a:cs typeface="Calibri" panose="020F0502020204030204" pitchFamily="34" charset="0"/>
              </a:rPr>
              <a:t>&amp; </a:t>
            </a:r>
            <a:r>
              <a:rPr lang="en-US" sz="2000" dirty="0">
                <a:solidFill>
                  <a:schemeClr val="accent1">
                    <a:lumMod val="50000"/>
                  </a:schemeClr>
                </a:solidFill>
                <a:latin typeface="Calibri" panose="020F0502020204030204" pitchFamily="34" charset="0"/>
                <a:cs typeface="Calibri" panose="020F0502020204030204" pitchFamily="34" charset="0"/>
              </a:rPr>
              <a:t>participation amongst those in new forms of </a:t>
            </a:r>
            <a:r>
              <a:rPr lang="en-US" sz="2000" dirty="0" smtClean="0">
                <a:solidFill>
                  <a:schemeClr val="accent1">
                    <a:lumMod val="50000"/>
                  </a:schemeClr>
                </a:solidFill>
                <a:latin typeface="Calibri" panose="020F0502020204030204" pitchFamily="34" charset="0"/>
                <a:cs typeface="Calibri" panose="020F0502020204030204" pitchFamily="34" charset="0"/>
              </a:rPr>
              <a:t>work</a:t>
            </a:r>
            <a:endParaRPr lang="en-US" sz="2000" dirty="0">
              <a:solidFill>
                <a:schemeClr val="accent1">
                  <a:lumMod val="50000"/>
                </a:schemeClr>
              </a:solidFill>
              <a:latin typeface="Calibri" panose="020F0502020204030204" pitchFamily="34" charset="0"/>
              <a:cs typeface="Calibri" panose="020F0502020204030204" pitchFamily="34" charset="0"/>
            </a:endParaRPr>
          </a:p>
        </p:txBody>
      </p:sp>
      <p:sp>
        <p:nvSpPr>
          <p:cNvPr id="10" name="Oval 9"/>
          <p:cNvSpPr/>
          <p:nvPr/>
        </p:nvSpPr>
        <p:spPr>
          <a:xfrm>
            <a:off x="2017856" y="3347170"/>
            <a:ext cx="101724" cy="101724"/>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p:cNvSpPr/>
          <p:nvPr/>
        </p:nvSpPr>
        <p:spPr>
          <a:xfrm>
            <a:off x="542265" y="3306384"/>
            <a:ext cx="1394706" cy="1088300"/>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bg2">
                    <a:lumMod val="10000"/>
                  </a:schemeClr>
                </a:solidFill>
                <a:latin typeface="Calibri" panose="020F0502020204030204" pitchFamily="34" charset="0"/>
              </a:rPr>
              <a:t>Mexico	</a:t>
            </a:r>
          </a:p>
          <a:p>
            <a:r>
              <a:rPr lang="en-US" sz="1600" dirty="0" smtClean="0">
                <a:solidFill>
                  <a:schemeClr val="bg2">
                    <a:lumMod val="10000"/>
                  </a:schemeClr>
                </a:solidFill>
                <a:latin typeface="Calibri" panose="020F0502020204030204" pitchFamily="34" charset="0"/>
              </a:rPr>
              <a:t>Providing free online training for workers</a:t>
            </a:r>
            <a:endParaRPr lang="en-US" sz="1600"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16302185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OECDListFormCollapsible</Display>
  <Edit>OECDListFormCollapsible</Edit>
  <New>OECDListFormCollapsible</New>
</FormTemplates>
</file>

<file path=customXml/item2.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33AB0B45A31F2B489F9B80276A6B0922" ma:contentTypeVersion="73" ma:contentTypeDescription="" ma:contentTypeScope="" ma:versionID="9a60641146cc569c79485b56ed4b21f6">
  <xsd:schema xmlns:xsd="http://www.w3.org/2001/XMLSchema" xmlns:xs="http://www.w3.org/2001/XMLSchema" xmlns:p="http://schemas.microsoft.com/office/2006/metadata/properties" xmlns:ns1="54c4cd27-f286-408f-9ce0-33c1e0f3ab39" xmlns:ns2="c5805097-db0a-42f9-a837-be9035f1f571" xmlns:ns3="22a5b7d0-1699-458f-b8e2-4d8247229549" xmlns:ns5="c9f238dd-bb73-4aef-a7a5-d644ad823e52" xmlns:ns6="ca82dde9-3436-4d3d-bddd-d31447390034" xmlns:ns7="http://schemas.microsoft.com/sharepoint/v4" targetNamespace="http://schemas.microsoft.com/office/2006/metadata/properties" ma:root="true" ma:fieldsID="032ced2f3b94eb4200151775e7513f61" ns1:_="" ns2:_="" ns3:_="" ns5:_="" ns6:_="" ns7:_="">
    <xsd:import namespace="54c4cd27-f286-408f-9ce0-33c1e0f3ab39"/>
    <xsd:import namespace="c5805097-db0a-42f9-a837-be9035f1f571"/>
    <xsd:import namespace="22a5b7d0-1699-458f-b8e2-4d8247229549"/>
    <xsd:import namespace="c9f238dd-bb73-4aef-a7a5-d644ad823e52"/>
    <xsd:import namespace="ca82dde9-3436-4d3d-bddd-d31447390034"/>
    <xsd:import namespace="http://schemas.microsoft.com/sharepoint/v4"/>
    <xsd:element name="properties">
      <xsd:complexType>
        <xsd:sequence>
          <xsd:element name="documentManagement">
            <xsd:complexType>
              <xsd:all>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6:TaxCatchAllLabel" minOccurs="0"/>
                <xsd:element ref="ns1:OECDMeetingDate" minOccurs="0"/>
                <xsd:element ref="ns6:OECDlanguage" minOccurs="0"/>
                <xsd:element ref="ns6:TaxCatchAll" minOccurs="0"/>
                <xsd:element ref="ns2:cc3d610261fc4fa09f62df6074327105" minOccurs="0"/>
                <xsd:element ref="ns3:k87588ac03a94edb9fcc4f2494cfdd51" minOccurs="0"/>
                <xsd:element ref="ns3:b8c3c820c0584e889da065b0a99e2c1a" minOccurs="0"/>
                <xsd:element ref="ns7:IconOverlay" minOccurs="0"/>
                <xsd:element ref="ns3:OECDSharingStatus" minOccurs="0"/>
                <xsd:element ref="ns3:OECDCommunityDocumentURL" minOccurs="0"/>
                <xsd:element ref="ns3:OECDCommunityDocumentID" minOccurs="0"/>
                <xsd:element ref="ns2:eShareHorizProjTaxHTField0" minOccurs="0"/>
                <xsd:element ref="ns3:OECDTagsCache" minOccurs="0"/>
                <xsd:element ref="ns2:OECDAllRelatedUsers"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element name="OECDMeetingDate" ma:index="24" nillable="true" ma:displayName="Meeting Date" ma:default="" ma:format="DateOnly" ma:hidden="true" ma:internalName="OECDMeeting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5805097-db0a-42f9-a837-be9035f1f571"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cc3d610261fc4fa09f62df6074327105" ma:index="30" nillable="true" ma:taxonomy="true" ma:internalName="cc3d610261fc4fa09f62df6074327105" ma:taxonomyFieldName="OECDHorizontalProjects" ma:displayName="Horizontal project" ma:readOnly="false" ma:default="" ma:fieldId="{cc3d6102-61fc-4fa0-9f62-df607432710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39" nillable="true" ma:displayName="OECDHorizontalProjects_0" ma:description="" ma:hidden="true" ma:internalName="eShareHorizProjTaxHTField0">
      <xsd:simpleType>
        <xsd:restriction base="dms:Note"/>
      </xsd:simpleType>
    </xsd:element>
    <xsd:element name="OECDAllRelatedUsers" ma:index="42"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a5b7d0-1699-458f-b8e2-4d8247229549"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e4a9a165-02d8-4f21-bcc3-1bc2950ca1ad" ma:internalName="OECDProjectLookup" ma:readOnly="false" ma:showField="OECDShortProjectName" ma:web="22a5b7d0-1699-458f-b8e2-4d8247229549">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e4a9a165-02d8-4f21-bcc3-1bc2950ca1ad"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87588ac03a94edb9fcc4f2494cfdd51" ma:index="31" nillable="true" ma:taxonomy="true" ma:internalName="k87588ac03a94edb9fcc4f2494cfdd51" ma:taxonomyFieldName="OECDProjectOwnerStructure" ma:displayName="Project owner" ma:readOnly="false" ma:default="" ma:fieldId="487588ac-03a9-4edb-9fcc-4f2494cfdd51"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b8c3c820c0584e889da065b0a99e2c1a" ma:index="32" nillable="true" ma:displayName="Deliverable owner_0" ma:hidden="true" ma:internalName="b8c3c820c0584e889da065b0a99e2c1a">
      <xsd:simpleType>
        <xsd:restriction base="dms:Note"/>
      </xsd:simpleType>
    </xsd:element>
    <xsd:element name="OECDSharingStatus" ma:index="36" nillable="true" ma:displayName="O.N.E Document Sharing Status" ma:description="" ma:hidden="true" ma:internalName="OECDSharingStatus">
      <xsd:simpleType>
        <xsd:restriction base="dms:Text"/>
      </xsd:simpleType>
    </xsd:element>
    <xsd:element name="OECDCommunityDocumentURL" ma:index="37" nillable="true" ma:displayName="O.N.E Community Document URL" ma:description="" ma:hidden="true" ma:internalName="OECDCommunityDocumentURL">
      <xsd:simpleType>
        <xsd:restriction base="dms:Text"/>
      </xsd:simpleType>
    </xsd:element>
    <xsd:element name="OECDCommunityDocumentID" ma:index="38" nillable="true" ma:displayName="O.N.E Community Document ID" ma:decimals="0" ma:description="" ma:hidden="true" ma:internalName="OECDCommunityDocumentID">
      <xsd:simpleType>
        <xsd:restriction base="dms:Number"/>
      </xsd:simpleType>
    </xsd:element>
    <xsd:element name="OECDTagsCache" ma:index="41" nillable="true" ma:displayName="Tags cache" ma:description="" ma:hidden="true" ma:internalName="OECDTagsCache">
      <xsd:simpleType>
        <xsd:restriction base="dms:Note"/>
      </xsd:simpleType>
    </xsd:element>
    <xsd:element name="SharedWithUsers" ma:index="4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Label" ma:index="23" nillable="true" ma:displayName="Taxonomy Catch All Column1" ma:hidden="true" ma:list="{065777cc-c5a0-47b6-ab6d-968be733c10c}" ma:internalName="TaxCatchAllLabel" ma:readOnly="true" ma:showField="CatchAllDataLabel" ma:web="c5805097-db0a-42f9-a837-be9035f1f571">
      <xsd:complexType>
        <xsd:complexContent>
          <xsd:extension base="dms:MultiChoiceLookup">
            <xsd:sequence>
              <xsd:element name="Value" type="dms:Lookup" maxOccurs="unbounded" minOccurs="0" nillable="true"/>
            </xsd:sequence>
          </xsd:extension>
        </xsd:complexContent>
      </xsd:complexType>
    </xsd:element>
    <xsd:element name="OECDlanguage" ma:index="27"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29" nillable="true" ma:displayName="Taxonomy Catch All Column" ma:hidden="true" ma:list="{065777cc-c5a0-47b6-ab6d-968be733c10c}" ma:internalName="TaxCatchAll" ma:showField="CatchAllData" ma:web="c5805097-db0a-42f9-a837-be9035f1f5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4.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5.xml><?xml version="1.0" encoding="utf-8"?>
<p:properties xmlns:p="http://schemas.microsoft.com/office/2006/metadata/properties" xmlns:xsi="http://www.w3.org/2001/XMLSchema-instance" xmlns:pc="http://schemas.microsoft.com/office/infopath/2007/PartnerControls">
  <documentManagement>
    <OECDKimProvenance xmlns="54c4cd27-f286-408f-9ce0-33c1e0f3ab39" xsi:nil="true"/>
    <TaxCatchAll xmlns="ca82dde9-3436-4d3d-bddd-d31447390034">
      <Value>22</Value>
      <Value>304</Value>
      <Value>195</Value>
      <Value>294</Value>
      <Value>768</Value>
      <Value>35</Value>
      <Value>816</Value>
    </TaxCatchAll>
    <eShareKeywordsTaxHTField0 xmlns="c9f238dd-bb73-4aef-a7a5-d644ad823e52">
      <Terms xmlns="http://schemas.microsoft.com/office/infopath/2007/PartnerControls">
        <TermInfo xmlns="http://schemas.microsoft.com/office/infopath/2007/PartnerControls">
          <TermName xmlns="http://schemas.microsoft.com/office/infopath/2007/PartnerControls">Future of Work FoW</TermName>
          <TermId xmlns="http://schemas.microsoft.com/office/infopath/2007/PartnerControls">d9a69bab-73f0-4006-8b29-3112d7fb27e2</TermId>
        </TermInfo>
      </Terms>
    </eShareKeywordsTaxHTField0>
    <OECDKimBussinessContext xmlns="54c4cd27-f286-408f-9ce0-33c1e0f3ab39" xsi:nil="true"/>
    <OECDKimStatus xmlns="54c4cd27-f286-408f-9ce0-33c1e0f3ab39">Draft</OECDKimStatus>
    <eShareCommitteeTaxHTField0 xmlns="c9f238dd-bb73-4aef-a7a5-d644ad823e52">
      <Terms xmlns="http://schemas.microsoft.com/office/infopath/2007/PartnerControls">
        <TermInfo xmlns="http://schemas.microsoft.com/office/infopath/2007/PartnerControls">
          <TermName xmlns="http://schemas.microsoft.com/office/infopath/2007/PartnerControls">Employment, Labour and Social Affairs Committee</TermName>
          <TermId xmlns="http://schemas.microsoft.com/office/infopath/2007/PartnerControls">042c2d58-0ad6-4bf4-853d-cad057c581bf</TermId>
        </TermInfo>
      </Terms>
    </eShareCommitteeTaxHTField0>
    <OECDExpirationDate xmlns="c5805097-db0a-42f9-a837-be9035f1f571" xsi:nil="true"/>
    <eShareCountryTaxHTField0 xmlns="c9f238dd-bb73-4aef-a7a5-d644ad823e52">
      <Terms xmlns="http://schemas.microsoft.com/office/infopath/2007/PartnerControls">
        <TermInfo xmlns="http://schemas.microsoft.com/office/infopath/2007/PartnerControls">
          <TermName xmlns="http://schemas.microsoft.com/office/infopath/2007/PartnerControls">Belgium</TermName>
          <TermId xmlns="http://schemas.microsoft.com/office/infopath/2007/PartnerControls">b59ed62d-6ec1-476d-afb0-b0722db5a60b</TermId>
        </TermInfo>
      </Term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Labour</TermName>
          <TermId xmlns="http://schemas.microsoft.com/office/infopath/2007/PartnerControls">9c96754d-5db2-4682-a431-266ac481e73b</TermId>
        </TermInfo>
        <TermInfo xmlns="http://schemas.microsoft.com/office/infopath/2007/PartnerControls">
          <TermName xmlns="http://schemas.microsoft.com/office/infopath/2007/PartnerControls">Employment</TermName>
          <TermId xmlns="http://schemas.microsoft.com/office/infopath/2007/PartnerControls">9736cb43-7793-491d-8dac-90f3d1afdbcc</TermId>
        </TermInfo>
      </Terms>
    </eShareTopicTaxHTField0>
    <OECDPinnedBy xmlns="22a5b7d0-1699-458f-b8e2-4d8247229549">
      <UserInfo>
        <DisplayName/>
        <AccountId xsi:nil="true"/>
        <AccountType/>
      </UserInfo>
    </OECDPinnedBy>
    <eShareHorizProjTaxHTField0 xmlns="c5805097-db0a-42f9-a837-be9035f1f571" xsi:nil="true"/>
    <OECDProjectMembers xmlns="22a5b7d0-1699-458f-b8e2-4d8247229549">
      <UserInfo>
        <DisplayName>FALCO Paolo, ELS/SAE</DisplayName>
        <AccountId>155</AccountId>
        <AccountType/>
      </UserInfo>
      <UserInfo>
        <DisplayName>SALVATORI Andrea, ELS/JAI</DisplayName>
        <AccountId>879</AccountId>
        <AccountType/>
      </UserInfo>
      <UserInfo>
        <DisplayName>BROECKE Stijn, ELS/SAE</DisplayName>
        <AccountId>110</AccountId>
        <AccountType/>
      </UserInfo>
      <UserInfo>
        <DisplayName>MACDONALD Duncan, ELS/SAE</DisplayName>
        <AccountId>741</AccountId>
        <AccountType/>
      </UserInfo>
      <UserInfo>
        <DisplayName>QUEISSER Monika, ELS</DisplayName>
        <AccountId>90</AccountId>
        <AccountType/>
      </UserInfo>
      <UserInfo>
        <DisplayName>GREEN Andrew, ELS/SAE</DisplayName>
        <AccountId>1105</AccountId>
        <AccountType/>
      </UserInfo>
      <UserInfo>
        <DisplayName>MANFREDI Thomas, ELS/JAI</DisplayName>
        <AccountId>164</AccountId>
        <AccountType/>
      </UserInfo>
      <UserInfo>
        <DisplayName>GARNERO Andrea, ELS/JAI</DisplayName>
        <AccountId>132</AccountId>
        <AccountType/>
      </UserInfo>
      <UserInfo>
        <DisplayName>KODLOVA Katerina, ELS/SAE</DisplayName>
        <AccountId>1086</AccountId>
        <AccountType/>
      </UserInfo>
      <UserInfo>
        <DisplayName>VOURC'H Ann, ELS/SAE</DisplayName>
        <AccountId>112</AccountId>
        <AccountType/>
      </UserInfo>
      <UserInfo>
        <DisplayName>IRVIN SIGAL Anna, ELS</DisplayName>
        <AccountId>50</AccountId>
        <AccountType/>
      </UserInfo>
      <UserInfo>
        <DisplayName>GOGLIO Alessandro, ELS</DisplayName>
        <AccountId>130</AccountId>
        <AccountType/>
      </UserInfo>
      <UserInfo>
        <DisplayName>LANE Marguerita, ELS/SAE</DisplayName>
        <AccountId>1365</AccountId>
        <AccountType/>
      </UserInfo>
      <UserInfo>
        <DisplayName>SALLES Marguerite, ELS</DisplayName>
        <AccountId>723</AccountId>
        <AccountType/>
      </UserInfo>
      <UserInfo>
        <DisplayName>LIS Maciej, ELS/SPD</DisplayName>
        <AccountId>825</AccountId>
        <AccountType/>
      </UserInfo>
      <UserInfo>
        <DisplayName>SCOTT Karen, ELS/SAE</DisplayName>
        <AccountId>1595</AccountId>
        <AccountType/>
      </UserInfo>
      <UserInfo>
        <DisplayName>HAZARD Yagan, ELS/MSU</DisplayName>
        <AccountId>1566</AccountId>
        <AccountType/>
      </UserInfo>
      <UserInfo>
        <DisplayName>WYCKOFF Peter, ELS</DisplayName>
        <AccountId>1129</AccountId>
        <AccountType/>
      </UserInfo>
      <UserInfo>
        <DisplayName>KEESE Mark, ELS/SAE</DisplayName>
        <AccountId>162</AccountId>
        <AccountType/>
      </UserInfo>
    </OECDProjectMembers>
    <OECDlanguage xmlns="ca82dde9-3436-4d3d-bddd-d31447390034">English</OECDlanguage>
    <OECDMainProject xmlns="22a5b7d0-1699-458f-b8e2-4d8247229549">32</OECDMainProject>
    <eSharePWBTaxHTField0 xmlns="c9f238dd-bb73-4aef-a7a5-d644ad823e52">
      <Terms xmlns="http://schemas.microsoft.com/office/infopath/2007/PartnerControls">
        <TermInfo xmlns="http://schemas.microsoft.com/office/infopath/2007/PartnerControls">
          <TermName xmlns="http://schemas.microsoft.com/office/infopath/2007/PartnerControls">2.2.1 Employment Outlook, Reviews and Labour Market Policies</TermName>
          <TermId xmlns="http://schemas.microsoft.com/office/infopath/2007/PartnerControls">1a54e589-635d-4952-aea7-46764f352023</TermId>
        </TermInfo>
      </Terms>
    </eSharePWBTaxHTField0>
    <OECDAllRelatedUsers xmlns="c5805097-db0a-42f9-a837-be9035f1f571">
      <UserInfo>
        <DisplayName/>
        <AccountId xsi:nil="true"/>
        <AccountType/>
      </UserInfo>
    </OECDAllRelatedUsers>
    <IconOverlay xmlns="http://schemas.microsoft.com/sharepoint/v4" xsi:nil="true"/>
    <OECDCommunityDocumentID xmlns="22a5b7d0-1699-458f-b8e2-4d8247229549" xsi:nil="true"/>
    <OECDProjectManager xmlns="22a5b7d0-1699-458f-b8e2-4d8247229549">
      <UserInfo>
        <DisplayName/>
        <AccountId>110</AccountId>
        <AccountType/>
      </UserInfo>
    </OECDProjectManager>
    <OECDTagsCache xmlns="22a5b7d0-1699-458f-b8e2-4d8247229549" xsi:nil="true"/>
    <b8c3c820c0584e889da065b0a99e2c1a xmlns="22a5b7d0-1699-458f-b8e2-4d8247229549" xsi:nil="true"/>
    <OECDMeetingDate xmlns="54c4cd27-f286-408f-9ce0-33c1e0f3ab39" xsi:nil="true"/>
    <OECDSharingStatus xmlns="22a5b7d0-1699-458f-b8e2-4d8247229549" xsi:nil="true"/>
    <OECDCommunityDocumentURL xmlns="22a5b7d0-1699-458f-b8e2-4d8247229549" xsi:nil="true"/>
    <cc3d610261fc4fa09f62df6074327105 xmlns="c5805097-db0a-42f9-a837-be9035f1f571">
      <Terms xmlns="http://schemas.microsoft.com/office/infopath/2007/PartnerControls"/>
    </cc3d610261fc4fa09f62df6074327105>
    <k87588ac03a94edb9fcc4f2494cfdd51 xmlns="22a5b7d0-1699-458f-b8e2-4d8247229549">
      <Terms xmlns="http://schemas.microsoft.com/office/infopath/2007/PartnerControls">
        <TermInfo xmlns="http://schemas.microsoft.com/office/infopath/2007/PartnerControls">
          <TermName xmlns="http://schemas.microsoft.com/office/infopath/2007/PartnerControls">ELS/SAE</TermName>
          <TermId xmlns="http://schemas.microsoft.com/office/infopath/2007/PartnerControls">381e32e1-e5bd-4327-9c64-8476cec74d5c</TermId>
        </TermInfo>
      </Terms>
    </k87588ac03a94edb9fcc4f2494cfdd51>
    <OECDProjectLookup xmlns="22a5b7d0-1699-458f-b8e2-4d8247229549">65</OECDProjectLookup>
  </documentManagement>
</p:properties>
</file>

<file path=customXml/itemProps1.xml><?xml version="1.0" encoding="utf-8"?>
<ds:datastoreItem xmlns:ds="http://schemas.openxmlformats.org/officeDocument/2006/customXml" ds:itemID="{20E1209F-0558-446B-ACBE-70C241543F8A}">
  <ds:schemaRefs>
    <ds:schemaRef ds:uri="http://schemas.microsoft.com/sharepoint/v3/contenttype/forms"/>
  </ds:schemaRefs>
</ds:datastoreItem>
</file>

<file path=customXml/itemProps2.xml><?xml version="1.0" encoding="utf-8"?>
<ds:datastoreItem xmlns:ds="http://schemas.openxmlformats.org/officeDocument/2006/customXml" ds:itemID="{9F098A07-BC36-4909-907C-B92E41CF7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c5805097-db0a-42f9-a837-be9035f1f571"/>
    <ds:schemaRef ds:uri="22a5b7d0-1699-458f-b8e2-4d8247229549"/>
    <ds:schemaRef ds:uri="c9f238dd-bb73-4aef-a7a5-d644ad823e52"/>
    <ds:schemaRef ds:uri="ca82dde9-3436-4d3d-bddd-d3144739003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9FC482-7DFD-4289-89AD-D5BB6A4D287B}">
  <ds:schemaRefs>
    <ds:schemaRef ds:uri="http://www.oecd.org/eshare/projectsentre/CtFieldPriority/"/>
    <ds:schemaRef ds:uri="http://schemas.microsoft.com/2003/10/Serialization/Arrays"/>
  </ds:schemaRefs>
</ds:datastoreItem>
</file>

<file path=customXml/itemProps4.xml><?xml version="1.0" encoding="utf-8"?>
<ds:datastoreItem xmlns:ds="http://schemas.openxmlformats.org/officeDocument/2006/customXml" ds:itemID="{949C0E06-5743-436D-AAB3-DE5DB595EA35}">
  <ds:schemaRefs>
    <ds:schemaRef ds:uri="Microsoft.SharePoint.Taxonomy.ContentTypeSync"/>
  </ds:schemaRefs>
</ds:datastoreItem>
</file>

<file path=customXml/itemProps5.xml><?xml version="1.0" encoding="utf-8"?>
<ds:datastoreItem xmlns:ds="http://schemas.openxmlformats.org/officeDocument/2006/customXml" ds:itemID="{C7231F9C-16F8-4F77-93B1-D525A4A8E594}">
  <ds:schemaRefs>
    <ds:schemaRef ds:uri="22a5b7d0-1699-458f-b8e2-4d8247229549"/>
    <ds:schemaRef ds:uri="54c4cd27-f286-408f-9ce0-33c1e0f3ab39"/>
    <ds:schemaRef ds:uri="http://purl.org/dc/elements/1.1/"/>
    <ds:schemaRef ds:uri="http://schemas.microsoft.com/office/2006/documentManagement/types"/>
    <ds:schemaRef ds:uri="c5805097-db0a-42f9-a837-be9035f1f571"/>
    <ds:schemaRef ds:uri="http://schemas.microsoft.com/sharepoint/v4"/>
    <ds:schemaRef ds:uri="http://purl.org/dc/terms/"/>
    <ds:schemaRef ds:uri="c9f238dd-bb73-4aef-a7a5-d644ad823e52"/>
    <ds:schemaRef ds:uri="http://schemas.microsoft.com/office/infopath/2007/PartnerControls"/>
    <ds:schemaRef ds:uri="http://purl.org/dc/dcmitype/"/>
    <ds:schemaRef ds:uri="http://schemas.microsoft.com/office/2006/metadata/properties"/>
    <ds:schemaRef ds:uri="http://schemas.openxmlformats.org/package/2006/metadata/core-properties"/>
    <ds:schemaRef ds:uri="ca82dde9-3436-4d3d-bddd-d3144739003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eu2018at_PPT_Standard_2018-v_4_3</Template>
  <TotalTime>4350</TotalTime>
  <Words>2929</Words>
  <Application>Microsoft Office PowerPoint</Application>
  <PresentationFormat>On-screen Show (16:9)</PresentationFormat>
  <Paragraphs>201</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Courier New</vt:lpstr>
      <vt:lpstr>Georgia</vt:lpstr>
      <vt:lpstr>Helvetica 65 Medium</vt:lpstr>
      <vt:lpstr>Symbol</vt:lpstr>
      <vt:lpstr>Wingdings</vt:lpstr>
      <vt:lpstr>OECD_English_white</vt:lpstr>
      <vt:lpstr>Policy responses to new forms of work</vt:lpstr>
      <vt:lpstr>Challenges in new forms of work</vt:lpstr>
      <vt:lpstr>What are new forms of work &amp; associated challenges?</vt:lpstr>
      <vt:lpstr>First things first: Getting employment status 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policy directions (1)</vt:lpstr>
      <vt:lpstr>Summary of policy directions (2)</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edith</dc:creator>
  <cp:lastModifiedBy>SCARPETTA Stefano, ELS</cp:lastModifiedBy>
  <cp:revision>835</cp:revision>
  <cp:lastPrinted>2019-04-18T15:48:33Z</cp:lastPrinted>
  <dcterms:created xsi:type="dcterms:W3CDTF">2018-03-25T21:09:01Z</dcterms:created>
  <dcterms:modified xsi:type="dcterms:W3CDTF">2019-04-19T11:55:05Z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ECDCountry">
    <vt:lpwstr>35;#Belgium|b59ed62d-6ec1-476d-afb0-b0722db5a60b</vt:lpwstr>
  </property>
  <property fmtid="{D5CDD505-2E9C-101B-9397-08002B2CF9AE}" pid="3" name="OECDTopic">
    <vt:lpwstr>304;#Labour|9c96754d-5db2-4682-a431-266ac481e73b;#195;#Employment|9736cb43-7793-491d-8dac-90f3d1afdbcc</vt:lpwstr>
  </property>
  <property fmtid="{D5CDD505-2E9C-101B-9397-08002B2CF9AE}" pid="4" name="OECDCommittee">
    <vt:lpwstr>22;#Employment, Labour and Social Affairs Committee|042c2d58-0ad6-4bf4-853d-cad057c581bf</vt:lpwstr>
  </property>
  <property fmtid="{D5CDD505-2E9C-101B-9397-08002B2CF9AE}" pid="5" name="ContentTypeId">
    <vt:lpwstr>0x0101008B4DD370EC31429186F3AD49F0D3098F00D44DBCB9EB4F45278CB5C9765BE5299500A4858B360C6A491AA753F8BCA47AA9100033AB0B45A31F2B489F9B80276A6B0922</vt:lpwstr>
  </property>
  <property fmtid="{D5CDD505-2E9C-101B-9397-08002B2CF9AE}" pid="6" name="OECDPWB">
    <vt:lpwstr>816;#2.2.1 Employment Outlook, Reviews and Labour Market Policies|1a54e589-635d-4952-aea7-46764f352023</vt:lpwstr>
  </property>
  <property fmtid="{D5CDD505-2E9C-101B-9397-08002B2CF9AE}" pid="7" name="eShareOrganisationTaxHTField0">
    <vt:lpwstr/>
  </property>
  <property fmtid="{D5CDD505-2E9C-101B-9397-08002B2CF9AE}" pid="8" name="OECDKeywords">
    <vt:lpwstr>294;#Future of Work FoW|d9a69bab-73f0-4006-8b29-3112d7fb27e2</vt:lpwstr>
  </property>
  <property fmtid="{D5CDD505-2E9C-101B-9397-08002B2CF9AE}" pid="9" name="OECDHorizontalProjects">
    <vt:lpwstr/>
  </property>
  <property fmtid="{D5CDD505-2E9C-101B-9397-08002B2CF9AE}" pid="10" name="OECDProjectOwnerStructure">
    <vt:lpwstr>768;#ELS/SAE|381e32e1-e5bd-4327-9c64-8476cec74d5c</vt:lpwstr>
  </property>
  <property fmtid="{D5CDD505-2E9C-101B-9397-08002B2CF9AE}" pid="11" name="OECDOrganisation">
    <vt:lpwstr/>
  </property>
  <property fmtid="{D5CDD505-2E9C-101B-9397-08002B2CF9AE}" pid="12" name="_docset_NoMedatataSyncRequired">
    <vt:lpwstr>False</vt:lpwstr>
  </property>
</Properties>
</file>